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59" r:id="rId6"/>
    <p:sldId id="283" r:id="rId7"/>
    <p:sldId id="284" r:id="rId8"/>
    <p:sldId id="262" r:id="rId9"/>
    <p:sldId id="263" r:id="rId10"/>
    <p:sldId id="264" r:id="rId11"/>
    <p:sldId id="276" r:id="rId12"/>
    <p:sldId id="277" r:id="rId13"/>
    <p:sldId id="278" r:id="rId14"/>
    <p:sldId id="279" r:id="rId15"/>
    <p:sldId id="280" r:id="rId16"/>
    <p:sldId id="265" r:id="rId17"/>
    <p:sldId id="266" r:id="rId18"/>
    <p:sldId id="267" r:id="rId19"/>
    <p:sldId id="268" r:id="rId20"/>
    <p:sldId id="269" r:id="rId21"/>
    <p:sldId id="274" r:id="rId22"/>
    <p:sldId id="275" r:id="rId23"/>
    <p:sldId id="273" r:id="rId24"/>
    <p:sldId id="281" r:id="rId25"/>
    <p:sldId id="282" r:id="rId26"/>
    <p:sldId id="270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0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'[037172_4_20160413.xlsx]1'!$A$2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'[037172_4_20160413.xlsx]1'!$B$1:$AD$1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'[037172_4_20160413.xlsx]1'!$B$2:$AD$2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4</c:v>
                </c:pt>
                <c:pt idx="15">
                  <c:v>2</c:v>
                </c:pt>
                <c:pt idx="16">
                  <c:v>0</c:v>
                </c:pt>
                <c:pt idx="17">
                  <c:v>4</c:v>
                </c:pt>
                <c:pt idx="18">
                  <c:v>3</c:v>
                </c:pt>
                <c:pt idx="19">
                  <c:v>2</c:v>
                </c:pt>
                <c:pt idx="20">
                  <c:v>4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722752"/>
        <c:axId val="139724672"/>
      </c:barChart>
      <c:catAx>
        <c:axId val="139722752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139724672"/>
        <c:crosses val="autoZero"/>
        <c:auto val="1"/>
        <c:lblAlgn val="ctr"/>
        <c:lblOffset val="100"/>
        <c:noMultiLvlLbl val="0"/>
      </c:catAx>
      <c:valAx>
        <c:axId val="139724672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10. A (Matematika)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9722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'[037172_4_20160413-5.xlsx]2'!$A$2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'[037172_4_20160413-5.xlsx]2'!$B$1:$AD$1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'[037172_4_20160413-5.xlsx]2'!$B$2:$AD$2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12</c:v>
                </c:pt>
                <c:pt idx="17">
                  <c:v>7</c:v>
                </c:pt>
                <c:pt idx="18">
                  <c:v>6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841472"/>
        <c:axId val="136855936"/>
      </c:barChart>
      <c:catAx>
        <c:axId val="136841472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136855936"/>
        <c:crosses val="autoZero"/>
        <c:auto val="1"/>
        <c:lblAlgn val="ctr"/>
        <c:lblOffset val="100"/>
        <c:noMultiLvlLbl val="0"/>
      </c:catAx>
      <c:valAx>
        <c:axId val="136855936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Lány (Szövegértés)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6841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'[037172_4_20160413.xlsx]2'!$A$2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'[037172_4_20160413.xlsx]2'!$B$1:$AD$1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'[037172_4_20160413.xlsx]2'!$B$2:$AD$2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  <c:pt idx="16">
                  <c:v>5</c:v>
                </c:pt>
                <c:pt idx="17">
                  <c:v>2</c:v>
                </c:pt>
                <c:pt idx="18">
                  <c:v>5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966720"/>
        <c:axId val="29968640"/>
      </c:barChart>
      <c:catAx>
        <c:axId val="29966720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29968640"/>
        <c:crosses val="autoZero"/>
        <c:auto val="1"/>
        <c:lblAlgn val="ctr"/>
        <c:lblOffset val="100"/>
        <c:noMultiLvlLbl val="0"/>
      </c:catAx>
      <c:valAx>
        <c:axId val="29968640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10. C (Matematika)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9966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'[037172_4_20160413.xlsx]3'!$A$2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'[037172_4_20160413.xlsx]3'!$B$1:$AD$1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'[037172_4_20160413.xlsx]3'!$B$2:$AD$2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6</c:v>
                </c:pt>
                <c:pt idx="17">
                  <c:v>4</c:v>
                </c:pt>
                <c:pt idx="18">
                  <c:v>7</c:v>
                </c:pt>
                <c:pt idx="19">
                  <c:v>3</c:v>
                </c:pt>
                <c:pt idx="20">
                  <c:v>3</c:v>
                </c:pt>
                <c:pt idx="21">
                  <c:v>4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190592"/>
        <c:axId val="30200960"/>
      </c:barChart>
      <c:catAx>
        <c:axId val="30190592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30200960"/>
        <c:crosses val="autoZero"/>
        <c:auto val="1"/>
        <c:lblAlgn val="ctr"/>
        <c:lblOffset val="100"/>
        <c:noMultiLvlLbl val="0"/>
      </c:catAx>
      <c:valAx>
        <c:axId val="30200960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9. B (Matematika)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0190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'[037172_4_20160413-4.xlsx]1'!$A$2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'[037172_4_20160413-4.xlsx]1'!$B$1:$AD$1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'[037172_4_20160413-4.xlsx]1'!$B$2:$AD$2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2</c:v>
                </c:pt>
                <c:pt idx="16">
                  <c:v>1</c:v>
                </c:pt>
                <c:pt idx="17">
                  <c:v>3</c:v>
                </c:pt>
                <c:pt idx="18">
                  <c:v>7</c:v>
                </c:pt>
                <c:pt idx="19">
                  <c:v>3</c:v>
                </c:pt>
                <c:pt idx="20">
                  <c:v>3</c:v>
                </c:pt>
                <c:pt idx="21">
                  <c:v>4</c:v>
                </c:pt>
                <c:pt idx="22">
                  <c:v>3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08224"/>
        <c:axId val="30388224"/>
      </c:barChart>
      <c:catAx>
        <c:axId val="30308224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30388224"/>
        <c:crosses val="autoZero"/>
        <c:auto val="1"/>
        <c:lblAlgn val="ctr"/>
        <c:lblOffset val="100"/>
        <c:noMultiLvlLbl val="0"/>
      </c:catAx>
      <c:valAx>
        <c:axId val="30388224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Fiú (Matematika)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0308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'[037172_4_20160413-4.xlsx]2'!$A$2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'[037172_4_20160413-4.xlsx]2'!$B$1:$AD$1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'[037172_4_20160413-4.xlsx]2'!$B$2:$AD$2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3</c:v>
                </c:pt>
                <c:pt idx="14">
                  <c:v>6</c:v>
                </c:pt>
                <c:pt idx="15">
                  <c:v>2</c:v>
                </c:pt>
                <c:pt idx="16">
                  <c:v>10</c:v>
                </c:pt>
                <c:pt idx="17">
                  <c:v>7</c:v>
                </c:pt>
                <c:pt idx="18">
                  <c:v>8</c:v>
                </c:pt>
                <c:pt idx="19">
                  <c:v>3</c:v>
                </c:pt>
                <c:pt idx="20">
                  <c:v>6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95392"/>
        <c:axId val="30397568"/>
      </c:barChart>
      <c:catAx>
        <c:axId val="30395392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30397568"/>
        <c:crosses val="autoZero"/>
        <c:auto val="1"/>
        <c:lblAlgn val="ctr"/>
        <c:lblOffset val="100"/>
        <c:noMultiLvlLbl val="0"/>
      </c:catAx>
      <c:valAx>
        <c:axId val="30397568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Lány (Matematika)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0395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'[037172_4_20160413.xlsx]1'!$A$2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'[037172_4_20160413.xlsx]1'!$B$1:$AD$1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'[037172_4_20160413.xlsx]1'!$B$2:$AD$2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2</c:v>
                </c:pt>
                <c:pt idx="15">
                  <c:v>5</c:v>
                </c:pt>
                <c:pt idx="16">
                  <c:v>2</c:v>
                </c:pt>
                <c:pt idx="17">
                  <c:v>4</c:v>
                </c:pt>
                <c:pt idx="18">
                  <c:v>5</c:v>
                </c:pt>
                <c:pt idx="19">
                  <c:v>2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930048"/>
        <c:axId val="30931968"/>
      </c:barChart>
      <c:catAx>
        <c:axId val="30930048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30931968"/>
        <c:crosses val="autoZero"/>
        <c:auto val="1"/>
        <c:lblAlgn val="ctr"/>
        <c:lblOffset val="100"/>
        <c:noMultiLvlLbl val="0"/>
      </c:catAx>
      <c:valAx>
        <c:axId val="30931968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10. A (Szövegértés)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0930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'[037172_4_20160413.xlsx]2'!$A$2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'[037172_4_20160413.xlsx]2'!$B$1:$AD$1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'[037172_4_20160413.xlsx]2'!$B$2:$AD$2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4</c:v>
                </c:pt>
                <c:pt idx="16">
                  <c:v>4</c:v>
                </c:pt>
                <c:pt idx="17">
                  <c:v>5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3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494144"/>
        <c:axId val="31496064"/>
      </c:barChart>
      <c:catAx>
        <c:axId val="31494144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31496064"/>
        <c:crosses val="autoZero"/>
        <c:auto val="1"/>
        <c:lblAlgn val="ctr"/>
        <c:lblOffset val="100"/>
        <c:noMultiLvlLbl val="0"/>
      </c:catAx>
      <c:valAx>
        <c:axId val="31496064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10. C (Szövegértés)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494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'[037172_4_20160413.xlsx]3'!$A$2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'[037172_4_20160413.xlsx]3'!$B$1:$AD$1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'[037172_4_20160413.xlsx]3'!$B$2:$AD$2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3</c:v>
                </c:pt>
                <c:pt idx="15">
                  <c:v>3</c:v>
                </c:pt>
                <c:pt idx="16">
                  <c:v>9</c:v>
                </c:pt>
                <c:pt idx="17">
                  <c:v>5</c:v>
                </c:pt>
                <c:pt idx="18">
                  <c:v>5</c:v>
                </c:pt>
                <c:pt idx="19">
                  <c:v>2</c:v>
                </c:pt>
                <c:pt idx="20">
                  <c:v>4</c:v>
                </c:pt>
                <c:pt idx="21">
                  <c:v>2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515776"/>
        <c:axId val="31517696"/>
      </c:barChart>
      <c:catAx>
        <c:axId val="31515776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31517696"/>
        <c:crosses val="autoZero"/>
        <c:auto val="1"/>
        <c:lblAlgn val="ctr"/>
        <c:lblOffset val="100"/>
        <c:noMultiLvlLbl val="0"/>
      </c:catAx>
      <c:valAx>
        <c:axId val="31517696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9. B (Szövegértés)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515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'[037172_4_20160413-5.xlsx]1'!$A$2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'[037172_4_20160413-5.xlsx]1'!$B$1:$AD$1</c:f>
              <c:strCache>
                <c:ptCount val="29"/>
                <c:pt idx="0">
                  <c:v>800</c:v>
                </c:pt>
                <c:pt idx="1">
                  <c:v>850</c:v>
                </c:pt>
                <c:pt idx="2">
                  <c:v>900</c:v>
                </c:pt>
                <c:pt idx="3">
                  <c:v>950</c:v>
                </c:pt>
                <c:pt idx="4">
                  <c:v>1000</c:v>
                </c:pt>
                <c:pt idx="5">
                  <c:v>1050</c:v>
                </c:pt>
                <c:pt idx="6">
                  <c:v>1100</c:v>
                </c:pt>
                <c:pt idx="7">
                  <c:v>1150</c:v>
                </c:pt>
                <c:pt idx="8">
                  <c:v>1200</c:v>
                </c:pt>
                <c:pt idx="9">
                  <c:v>1250</c:v>
                </c:pt>
                <c:pt idx="10">
                  <c:v>1300</c:v>
                </c:pt>
                <c:pt idx="11">
                  <c:v>1350</c:v>
                </c:pt>
                <c:pt idx="12">
                  <c:v>1400</c:v>
                </c:pt>
                <c:pt idx="13">
                  <c:v>1450</c:v>
                </c:pt>
                <c:pt idx="14">
                  <c:v>1500</c:v>
                </c:pt>
                <c:pt idx="15">
                  <c:v>1550</c:v>
                </c:pt>
                <c:pt idx="16">
                  <c:v>1600</c:v>
                </c:pt>
                <c:pt idx="17">
                  <c:v>1650</c:v>
                </c:pt>
                <c:pt idx="18">
                  <c:v>1700</c:v>
                </c:pt>
                <c:pt idx="19">
                  <c:v>1750</c:v>
                </c:pt>
                <c:pt idx="20">
                  <c:v>1800</c:v>
                </c:pt>
                <c:pt idx="21">
                  <c:v>1850</c:v>
                </c:pt>
                <c:pt idx="22">
                  <c:v>1900</c:v>
                </c:pt>
                <c:pt idx="23">
                  <c:v>1950</c:v>
                </c:pt>
                <c:pt idx="24">
                  <c:v>2000</c:v>
                </c:pt>
                <c:pt idx="25">
                  <c:v>2050</c:v>
                </c:pt>
                <c:pt idx="26">
                  <c:v>2100</c:v>
                </c:pt>
                <c:pt idx="27">
                  <c:v>2150</c:v>
                </c:pt>
                <c:pt idx="28">
                  <c:v>2200</c:v>
                </c:pt>
              </c:strCache>
            </c:strRef>
          </c:cat>
          <c:val>
            <c:numRef>
              <c:f>'[037172_4_20160413-5.xlsx]1'!$B$2:$AD$2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4</c:v>
                </c:pt>
                <c:pt idx="16">
                  <c:v>3</c:v>
                </c:pt>
                <c:pt idx="17">
                  <c:v>7</c:v>
                </c:pt>
                <c:pt idx="18">
                  <c:v>6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676160"/>
        <c:axId val="105707008"/>
      </c:barChart>
      <c:catAx>
        <c:axId val="105676160"/>
        <c:scaling>
          <c:orientation val="minMax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endParaRPr lang="hu-HU"/>
              </a:p>
            </c:rich>
          </c:tx>
          <c:layout/>
          <c:overlay val="0"/>
        </c:title>
        <c:majorTickMark val="out"/>
        <c:minorTickMark val="none"/>
        <c:tickLblPos val="nextTo"/>
        <c:crossAx val="105707008"/>
        <c:crosses val="autoZero"/>
        <c:auto val="1"/>
        <c:lblAlgn val="ctr"/>
        <c:lblOffset val="100"/>
        <c:noMultiLvlLbl val="0"/>
      </c:catAx>
      <c:valAx>
        <c:axId val="105707008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2015, 10. évf. Fiú (Szövegértés)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5676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57F1C-A344-4485-A6BC-1543D79F2ADD}" type="datetimeFigureOut">
              <a:rPr lang="hu-HU" smtClean="0"/>
              <a:t>2018.11.27.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9BB6-4EEF-4D49-AE76-ABA0355B88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26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0CEE-9825-4E57-BB41-666DECA7858C}" type="datetime1">
              <a:rPr lang="hu-HU" smtClean="0"/>
              <a:t>2018.11.27.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CEAD-F466-4F2F-A05A-0EE295D09FF7}" type="datetime1">
              <a:rPr lang="hu-HU" smtClean="0"/>
              <a:t>2018.11.27.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A99B-7676-4CB8-BB0E-12C8273155F9}" type="datetime1">
              <a:rPr lang="hu-HU" smtClean="0"/>
              <a:t>2018.11.27.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3D1E-A467-41E7-9E95-6DDCD5FA0EB2}" type="datetime1">
              <a:rPr lang="hu-HU" smtClean="0"/>
              <a:t>2018.11.27.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96C8-7982-4078-8477-AB17079A1B01}" type="datetime1">
              <a:rPr lang="hu-HU" smtClean="0"/>
              <a:t>2018.11.27.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4704-F8E0-4F8E-BB0D-BED9156124DC}" type="datetime1">
              <a:rPr lang="hu-HU" smtClean="0"/>
              <a:t>2018.11.27.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81F7-BD7E-4026-B23F-CB72C521BC65}" type="datetime1">
              <a:rPr lang="hu-HU" smtClean="0"/>
              <a:t>2018.11.27.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BE291-5D1F-465F-9F65-EEB029808885}" type="datetime1">
              <a:rPr lang="hu-HU" smtClean="0"/>
              <a:t>2018.11.27.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DB29-E9C8-4F65-8129-A36DB35EAA16}" type="datetime1">
              <a:rPr lang="hu-HU" smtClean="0"/>
              <a:t>2018.11.27.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38C0-6B46-446B-8499-DDDAC21A61B0}" type="datetime1">
              <a:rPr lang="hu-HU" smtClean="0"/>
              <a:t>2018.11.27.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7DFF46-5A85-4701-AC3A-D25366EF1256}" type="datetime1">
              <a:rPr lang="hu-HU" smtClean="0"/>
              <a:t>2018.11.27.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409EC2-A9E3-4516-AFCD-D95CCBA11F2D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3068960"/>
            <a:ext cx="8458200" cy="1222375"/>
          </a:xfrm>
        </p:spPr>
        <p:txBody>
          <a:bodyPr/>
          <a:lstStyle/>
          <a:p>
            <a:r>
              <a:rPr lang="hu-HU" dirty="0" smtClean="0"/>
              <a:t>Kompetenciamérés 2015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92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matematika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424" y="1178049"/>
            <a:ext cx="5864904" cy="2732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424" y="3933056"/>
            <a:ext cx="5864904" cy="2852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862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Matematika 10. 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5931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Matematika 10. C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6756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Matematika 9. B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640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Matematika fiúk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8779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Matematika lányok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7805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matematika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915" y="1554163"/>
            <a:ext cx="6072569" cy="4525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89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szövegértés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932" y="1484784"/>
            <a:ext cx="6355412" cy="42793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473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szövegértés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435" y="1988840"/>
            <a:ext cx="6895199" cy="32808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497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szövegértés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378" y="1772816"/>
            <a:ext cx="6701482" cy="31683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86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létszámadatok</a:t>
            </a:r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303281" cy="24200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05956"/>
            <a:ext cx="7272808" cy="1920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A09-42EB-4214-A5ED-2C5F927AC58C}" type="datetime1">
              <a:rPr lang="hu-HU" smtClean="0"/>
              <a:t>2018.11.27.</a:t>
            </a:fld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8232056" y="4642843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Átlag: 3,35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22223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szövegértés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246" y="1844824"/>
            <a:ext cx="6744138" cy="3325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091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Szövegértés 10. 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1491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Szövegértés 10. C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6853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Szövegértés 9. B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86218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Szövegértés fiúk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4773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Szövegértés lányok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1635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szövegértés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890" y="1554163"/>
            <a:ext cx="6100619" cy="4525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17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összefoglaló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4CF8-9F12-40D3-B456-648A79570FBC}" type="datetime1">
              <a:rPr lang="hu-HU" smtClean="0"/>
              <a:t>2018.11.27.</a:t>
            </a:fld>
            <a:endParaRPr lang="hu-H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6264696" cy="25464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15234"/>
            <a:ext cx="6264696" cy="24031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69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összefoglaló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D723-2A0E-4C6D-BBA8-C9AFAA799A73}" type="datetime1">
              <a:rPr lang="hu-HU" smtClean="0"/>
              <a:t>2018.11.27.</a:t>
            </a:fld>
            <a:endParaRPr lang="hu-H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148701" cy="24656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85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összefoglaló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694E-CC47-451A-9CF1-D75E368D86F5}" type="datetime1">
              <a:rPr lang="hu-HU" smtClean="0"/>
              <a:t>2018.11.27.</a:t>
            </a:fld>
            <a:endParaRPr lang="hu-HU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191001" cy="38095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9787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Képességszintek - matematika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" y="1340768"/>
            <a:ext cx="9060025" cy="30243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" y="4437112"/>
            <a:ext cx="8601963" cy="1615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030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Képességszintek - szövegértés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1257538"/>
            <a:ext cx="6687869" cy="50517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346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matematika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1570111"/>
            <a:ext cx="6388372" cy="43282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41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matematika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0798-20B7-4A59-8107-26C918A9BE00}" type="datetime1">
              <a:rPr lang="hu-HU" smtClean="0"/>
              <a:t>2018.11.27.</a:t>
            </a:fld>
            <a:endParaRPr lang="hu-H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33" y="2060848"/>
            <a:ext cx="6873191" cy="31755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865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352</TotalTime>
  <Words>193</Words>
  <Application>Microsoft Office PowerPoint</Application>
  <PresentationFormat>Diavetítés a képernyőre (4:3 oldalarány)</PresentationFormat>
  <Paragraphs>62</Paragraphs>
  <Slides>26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Túra</vt:lpstr>
      <vt:lpstr>Kompetenciamérés 2015</vt:lpstr>
      <vt:lpstr>létszámadatok</vt:lpstr>
      <vt:lpstr>összefoglaló</vt:lpstr>
      <vt:lpstr>összefoglaló</vt:lpstr>
      <vt:lpstr>összefoglaló</vt:lpstr>
      <vt:lpstr>Képességszintek - matematika</vt:lpstr>
      <vt:lpstr>Képességszintek - szövegértés</vt:lpstr>
      <vt:lpstr>matematika</vt:lpstr>
      <vt:lpstr>matematika</vt:lpstr>
      <vt:lpstr>matematika</vt:lpstr>
      <vt:lpstr>Matematika 10. A</vt:lpstr>
      <vt:lpstr>Matematika 10. C</vt:lpstr>
      <vt:lpstr>Matematika 9. B</vt:lpstr>
      <vt:lpstr>Matematika fiúk</vt:lpstr>
      <vt:lpstr>Matematika lányok</vt:lpstr>
      <vt:lpstr>matematika</vt:lpstr>
      <vt:lpstr>szövegértés</vt:lpstr>
      <vt:lpstr>szövegértés</vt:lpstr>
      <vt:lpstr>szövegértés</vt:lpstr>
      <vt:lpstr>szövegértés</vt:lpstr>
      <vt:lpstr>Szövegértés 10. A</vt:lpstr>
      <vt:lpstr>Szövegértés 10. C</vt:lpstr>
      <vt:lpstr>Szövegértés 9. B</vt:lpstr>
      <vt:lpstr>Szövegértés fiúk</vt:lpstr>
      <vt:lpstr>Szövegértés lányok</vt:lpstr>
      <vt:lpstr>szövegértés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Kompetencia-mérés 2015</dc:title>
  <dc:creator>tanar</dc:creator>
  <cp:lastModifiedBy>tanar</cp:lastModifiedBy>
  <cp:revision>18</cp:revision>
  <dcterms:created xsi:type="dcterms:W3CDTF">2016-04-07T06:16:21Z</dcterms:created>
  <dcterms:modified xsi:type="dcterms:W3CDTF">2018-11-27T12:33:51Z</dcterms:modified>
</cp:coreProperties>
</file>