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7" r:id="rId3"/>
    <p:sldId id="267" r:id="rId4"/>
    <p:sldId id="263" r:id="rId5"/>
    <p:sldId id="256" r:id="rId6"/>
    <p:sldId id="268" r:id="rId7"/>
    <p:sldId id="306" r:id="rId8"/>
    <p:sldId id="309" r:id="rId9"/>
    <p:sldId id="304" r:id="rId10"/>
    <p:sldId id="308" r:id="rId11"/>
    <p:sldId id="301" r:id="rId12"/>
    <p:sldId id="276" r:id="rId13"/>
    <p:sldId id="307" r:id="rId14"/>
    <p:sldId id="285" r:id="rId15"/>
    <p:sldId id="289" r:id="rId16"/>
    <p:sldId id="296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3300"/>
    <a:srgbClr val="CCFF99"/>
    <a:srgbClr val="FFFF99"/>
    <a:srgbClr val="FFCC99"/>
    <a:srgbClr val="CC6600"/>
    <a:srgbClr val="CCFFCC"/>
    <a:srgbClr val="FFFFCC"/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73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491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9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72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135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46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126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1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15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33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78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52069-3749-4314-A51D-48990DF642EC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016A-A222-45FC-BB5F-746B9ADB8E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07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microsoft.com/office/2007/relationships/hdphoto" Target="../media/hdphoto3.wdp"/><Relationship Id="rId2" Type="http://schemas.openxmlformats.org/officeDocument/2006/relationships/image" Target="../media/image70.jpe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microsoft.com/office/2007/relationships/hdphoto" Target="../media/hdphoto2.wdp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://szepkepek.hu/wp-content/uploads/2012/12/sz&#233;p-k&#233;pek-t-modell-1.jpg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://galeria.index.hu/tudomany/2016/07/20/az_elso_vizalatti_atomkiserletek_hajmereszto_kepei/?currpic=12300217" TargetMode="Externa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http://ecolounge.hu/upload/gallery/752/klima-van-meg-valaszta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2103140" y="3599537"/>
            <a:ext cx="5544616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solidFill>
                  <a:srgbClr val="FFFF00"/>
                </a:solidFill>
                <a:latin typeface="Monotype Corsiva" pitchFamily="66" charset="0"/>
                <a:cs typeface="Vijaya" panose="020B0604020202020204" pitchFamily="34" charset="0"/>
              </a:rPr>
              <a:t>Klímaváltozás</a:t>
            </a:r>
          </a:p>
          <a:p>
            <a:pPr algn="ctr"/>
            <a:r>
              <a:rPr lang="hu-HU" sz="5400" b="1" dirty="0" smtClean="0">
                <a:solidFill>
                  <a:srgbClr val="FFFF00"/>
                </a:solidFill>
                <a:latin typeface="Monotype Corsiva" pitchFamily="66" charset="0"/>
                <a:cs typeface="Vijaya" panose="020B0604020202020204" pitchFamily="34" charset="0"/>
              </a:rPr>
              <a:t>és</a:t>
            </a:r>
          </a:p>
          <a:p>
            <a:pPr algn="ctr"/>
            <a:r>
              <a:rPr lang="hu-HU" sz="5400" b="1" dirty="0" smtClean="0">
                <a:solidFill>
                  <a:srgbClr val="FFFF00"/>
                </a:solidFill>
                <a:latin typeface="Monotype Corsiva" pitchFamily="66" charset="0"/>
                <a:cs typeface="Vijaya" panose="020B0604020202020204" pitchFamily="34" charset="0"/>
              </a:rPr>
              <a:t>környezetszennyezés</a:t>
            </a:r>
            <a:endParaRPr lang="hu-HU" sz="5400" b="1" dirty="0">
              <a:solidFill>
                <a:srgbClr val="FFFF00"/>
              </a:solidFill>
              <a:latin typeface="Monotype Corsiva" pitchFamily="66" charset="0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8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19"/>
          <p:cNvSpPr txBox="1"/>
          <p:nvPr/>
        </p:nvSpPr>
        <p:spPr>
          <a:xfrm>
            <a:off x="776925" y="2322"/>
            <a:ext cx="801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Monotype Corsiva" pitchFamily="66" charset="0"/>
              </a:rPr>
              <a:t>Az ipari fejlődés környezeti </a:t>
            </a:r>
            <a:r>
              <a:rPr lang="hu-HU" sz="4400" b="1" dirty="0" smtClean="0">
                <a:latin typeface="Monotype Corsiva" pitchFamily="66" charset="0"/>
              </a:rPr>
              <a:t>hatásai</a:t>
            </a:r>
            <a:endParaRPr lang="hu-HU" sz="4400" b="1" dirty="0">
              <a:latin typeface="Monotype Corsiva" pitchFamily="66" charset="0"/>
            </a:endParaRPr>
          </a:p>
        </p:txBody>
      </p:sp>
      <p:pic>
        <p:nvPicPr>
          <p:cNvPr id="2050" name="Picture 2" descr="H:\Egyéb\National-geographic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37" y="836394"/>
            <a:ext cx="4316950" cy="56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index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71" y="1092047"/>
            <a:ext cx="6678833" cy="44378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386579" y="5631631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</a:t>
            </a:r>
            <a:r>
              <a:rPr lang="hu-HU" dirty="0" smtClean="0"/>
              <a:t>ipari </a:t>
            </a:r>
            <a:r>
              <a:rPr lang="hu-HU" dirty="0"/>
              <a:t>forradalmat követő időben Angliában óriási mennyiségű szenet tüzeltek el mind az iparban, mind a háztartásokban. Az 1800-as évek közepére, különösen az őszi, téli időszakban mind gyakrabban sűrű füstköd, "szmog" borította be London utcáit. </a:t>
            </a:r>
          </a:p>
        </p:txBody>
      </p:sp>
      <p:pic>
        <p:nvPicPr>
          <p:cNvPr id="6" name="Kép 5" descr="http://cdni.wired.co.uk/1240x826/s_v/Spra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84" y="1412776"/>
            <a:ext cx="5086588" cy="3388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1200718" y="974904"/>
            <a:ext cx="6857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ipari forradalom aztán magával hozta a tisztálkodás forradalmát </a:t>
            </a:r>
            <a:r>
              <a:rPr lang="hu-HU" dirty="0" smtClean="0"/>
              <a:t>is.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795200" y="4955768"/>
            <a:ext cx="5635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flakon hajtógáza a CFC (freon), ami üvegházhatású gáz.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899592" y="5519707"/>
            <a:ext cx="7767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második ipari forradalom 1871 és 1914 között új találmányokat hozott a vegyészetben, az elektromosságban, az olajiparban és az acéliparban. </a:t>
            </a:r>
          </a:p>
        </p:txBody>
      </p:sp>
      <p:sp>
        <p:nvSpPr>
          <p:cNvPr id="2" name="Téglalap 1"/>
          <p:cNvSpPr/>
          <p:nvPr/>
        </p:nvSpPr>
        <p:spPr>
          <a:xfrm>
            <a:off x="622968" y="980262"/>
            <a:ext cx="32289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erdőirtás a fakitermelés, a mezőgazdasági területek növelése, az urbanizáció növekedése miatt világszerte gyorsul. A trópusi esőerdők égetése nemcsak az adott területen vezet ökológiai katasztrófához, hanem a felszabaduló szén-dioxid nagyban hozzájárul a globális felmelegedési válsághoz.</a:t>
            </a:r>
          </a:p>
        </p:txBody>
      </p:sp>
      <p:sp>
        <p:nvSpPr>
          <p:cNvPr id="3" name="Téglalap 2"/>
          <p:cNvSpPr/>
          <p:nvPr/>
        </p:nvSpPr>
        <p:spPr>
          <a:xfrm>
            <a:off x="622968" y="4249817"/>
            <a:ext cx="3196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elmúlt 20 év során évente átlagosan 1,8 millió hektárnyi esőerdő tűnt el </a:t>
            </a:r>
            <a:r>
              <a:rPr lang="hu-HU" dirty="0" smtClean="0"/>
              <a:t>és mintegy </a:t>
            </a:r>
            <a:r>
              <a:rPr lang="hu-HU" dirty="0"/>
              <a:t>250 millió tonnányi szén került </a:t>
            </a:r>
            <a:r>
              <a:rPr lang="hu-HU" dirty="0" smtClean="0"/>
              <a:t>szén-dioxid </a:t>
            </a:r>
            <a:r>
              <a:rPr lang="hu-HU" dirty="0"/>
              <a:t>formájában a </a:t>
            </a:r>
            <a:r>
              <a:rPr lang="hu-HU" dirty="0" smtClean="0"/>
              <a:t>légkörbe az erdőégetések nyomán.</a:t>
            </a:r>
            <a:endParaRPr lang="hu-HU" dirty="0"/>
          </a:p>
        </p:txBody>
      </p:sp>
      <p:pic>
        <p:nvPicPr>
          <p:cNvPr id="13" name="Kép 12" descr="http://www.transpack.hu/sites/default/files/pet_palack_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1904"/>
            <a:ext cx="2634208" cy="395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http://4.bp.blogspot.com/-jKR7ZITt-Bo/Tdk4jSyfkQI/AAAAAAAAAKY/7EI-8D-MFGg/s1600/image-upload-17-7204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01" y="1663284"/>
            <a:ext cx="4621563" cy="346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http://starex.hu/images/product/trelleborg-elite23x5-13-szuperelasztikus-gumiabroncs-694big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" y="1599488"/>
            <a:ext cx="3596143" cy="35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Kép 15" descr="Autógumi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98" y="1876788"/>
            <a:ext cx="4565163" cy="3041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48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xit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3"/>
      <p:bldP spid="8" grpId="0"/>
      <p:bldP spid="8" grpId="1"/>
      <p:bldP spid="10" grpId="0"/>
      <p:bldP spid="2" grpId="0"/>
      <p:bldP spid="2" grpId="1"/>
      <p:bldP spid="2" grpId="2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2" y="1284554"/>
            <a:ext cx="55435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églalap 25"/>
          <p:cNvSpPr/>
          <p:nvPr/>
        </p:nvSpPr>
        <p:spPr>
          <a:xfrm>
            <a:off x="6006727" y="3212976"/>
            <a:ext cx="2941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</a:t>
            </a:r>
            <a:r>
              <a:rPr lang="hu-HU" dirty="0"/>
              <a:t>előrejelzések szerint </a:t>
            </a:r>
            <a:r>
              <a:rPr lang="hu-HU" dirty="0" smtClean="0"/>
              <a:t>2028-ig </a:t>
            </a:r>
            <a:r>
              <a:rPr lang="hu-HU" dirty="0"/>
              <a:t>meghaladjuk a 2 </a:t>
            </a:r>
            <a:r>
              <a:rPr lang="hu-HU" dirty="0" smtClean="0"/>
              <a:t>Celsius-fokos emelkedést. Ha </a:t>
            </a:r>
            <a:r>
              <a:rPr lang="hu-HU" dirty="0"/>
              <a:t>elérjük vagy meghaladjuk a plusz 4 Celsius-fokot, azt már elszabaduló klímaváltozásnak hívják a tudósok. </a:t>
            </a:r>
          </a:p>
        </p:txBody>
      </p:sp>
      <p:sp>
        <p:nvSpPr>
          <p:cNvPr id="27" name="Cím 1"/>
          <p:cNvSpPr txBox="1">
            <a:spLocks/>
          </p:cNvSpPr>
          <p:nvPr/>
        </p:nvSpPr>
        <p:spPr bwMode="auto">
          <a:xfrm>
            <a:off x="899592" y="16973"/>
            <a:ext cx="7116461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  <a:cs typeface="Vijaya" panose="020B0604020202020204" pitchFamily="34" charset="0"/>
              </a:rPr>
              <a:t>A globális felmelegedés</a:t>
            </a:r>
          </a:p>
        </p:txBody>
      </p:sp>
      <p:sp>
        <p:nvSpPr>
          <p:cNvPr id="29" name="Téglalap 28"/>
          <p:cNvSpPr/>
          <p:nvPr/>
        </p:nvSpPr>
        <p:spPr>
          <a:xfrm>
            <a:off x="523733" y="914646"/>
            <a:ext cx="5147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Az évi átlaghőmérséklet változása 1900-2000 között.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5983485" y="1412776"/>
            <a:ext cx="2987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1750-től napjainkig bolygónk átlaghőmérséklete több mint 0,9 Celsius-fokot emelkedett - ebből 0,6 fok az utóbbi ötven év számlájára írható. </a:t>
            </a:r>
          </a:p>
        </p:txBody>
      </p:sp>
    </p:spTree>
    <p:extLst>
      <p:ext uri="{BB962C8B-B14F-4D97-AF65-F5344CB8AC3E}">
        <p14:creationId xmlns:p14="http://schemas.microsoft.com/office/powerpoint/2010/main" val="4162360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kumentumok\2013\Árvíz\DSCN2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3580" b="25500"/>
          <a:stretch/>
        </p:blipFill>
        <p:spPr bwMode="auto">
          <a:xfrm>
            <a:off x="4047946" y="1656967"/>
            <a:ext cx="4880030" cy="374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 descr="http://www.greenfo.hu/fotok/nagy/472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t="1225" r="2014" b="51218"/>
          <a:stretch/>
        </p:blipFill>
        <p:spPr bwMode="auto">
          <a:xfrm>
            <a:off x="4193500" y="3957912"/>
            <a:ext cx="4607397" cy="251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Kép 16" descr="http://www.greenfo.hu/fotok/nagy/472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51277" r="1762" b="1492"/>
          <a:stretch/>
        </p:blipFill>
        <p:spPr bwMode="auto">
          <a:xfrm>
            <a:off x="4193499" y="1400778"/>
            <a:ext cx="4607397" cy="248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http://oreganeniked.hu/container/news/0304jegesmaci_123611059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82" y="1272256"/>
            <a:ext cx="4935066" cy="4587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318667" y="49160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Terjednek </a:t>
            </a:r>
            <a:r>
              <a:rPr lang="hu-HU" dirty="0"/>
              <a:t>a sivatagok.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899592" y="16973"/>
            <a:ext cx="7116461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  <a:cs typeface="Vijaya" panose="020B0604020202020204" pitchFamily="34" charset="0"/>
              </a:rPr>
              <a:t>A klímaváltozás hatása</a:t>
            </a:r>
          </a:p>
        </p:txBody>
      </p:sp>
      <p:sp>
        <p:nvSpPr>
          <p:cNvPr id="2" name="Téglalap 1"/>
          <p:cNvSpPr/>
          <p:nvPr/>
        </p:nvSpPr>
        <p:spPr>
          <a:xfrm>
            <a:off x="318083" y="762856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klímaváltozás jelenlegi mértéke tízszer gyorsabb, mint az emberi történelem során megfigyelt éghajlatváltozások.</a:t>
            </a:r>
          </a:p>
        </p:txBody>
      </p:sp>
      <p:sp>
        <p:nvSpPr>
          <p:cNvPr id="3" name="Téglalap 2"/>
          <p:cNvSpPr/>
          <p:nvPr/>
        </p:nvSpPr>
        <p:spPr>
          <a:xfrm>
            <a:off x="318083" y="1409187"/>
            <a:ext cx="4266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Olvadnak a sarki jégkörök jégsapkái, emelkedik a tengerszint.</a:t>
            </a:r>
          </a:p>
        </p:txBody>
      </p:sp>
      <p:sp>
        <p:nvSpPr>
          <p:cNvPr id="8" name="Téglalap 7"/>
          <p:cNvSpPr/>
          <p:nvPr/>
        </p:nvSpPr>
        <p:spPr>
          <a:xfrm>
            <a:off x="329479" y="2015224"/>
            <a:ext cx="3594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Sérülnek az édesvíztartalékok, mind a föld alatt, mind a folyókban –  utóbbi a hegységek hótakarójának csökkenése miatt.</a:t>
            </a:r>
          </a:p>
        </p:txBody>
      </p:sp>
      <p:sp>
        <p:nvSpPr>
          <p:cNvPr id="9" name="Téglalap 8"/>
          <p:cNvSpPr/>
          <p:nvPr/>
        </p:nvSpPr>
        <p:spPr>
          <a:xfrm>
            <a:off x="308597" y="3148541"/>
            <a:ext cx="369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kánikulák és a hurrikánok egyaránt </a:t>
            </a:r>
            <a:r>
              <a:rPr lang="hu-HU" dirty="0" smtClean="0"/>
              <a:t>erősödnek.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25488" y="4040379"/>
            <a:ext cx="4254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Nagy mértékű a fajpusztulás mind a szárazföldi, mind a tengeri élőlények körében.</a:t>
            </a:r>
          </a:p>
        </p:txBody>
      </p:sp>
      <p:pic>
        <p:nvPicPr>
          <p:cNvPr id="12" name="Kép 11" descr="http://i.imm.io/kGv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79" y="1748167"/>
            <a:ext cx="4680560" cy="353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http://retrofm.hu/images/cikkek/1/4/9/136149_g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29" y="1606159"/>
            <a:ext cx="4893938" cy="34945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315963" y="3728197"/>
            <a:ext cx="315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Gyakoriak az árvizek, szökőárak.</a:t>
            </a:r>
            <a:endParaRPr lang="hu-HU" dirty="0"/>
          </a:p>
        </p:txBody>
      </p:sp>
      <p:sp>
        <p:nvSpPr>
          <p:cNvPr id="21" name="Téglalap 20"/>
          <p:cNvSpPr/>
          <p:nvPr/>
        </p:nvSpPr>
        <p:spPr>
          <a:xfrm>
            <a:off x="348529" y="5274932"/>
            <a:ext cx="361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Szibériában elképesztő mennyiségű szerves szén </a:t>
            </a:r>
            <a:r>
              <a:rPr lang="hu-HU" dirty="0" smtClean="0"/>
              <a:t>pihen </a:t>
            </a:r>
            <a:r>
              <a:rPr lang="hu-HU" dirty="0"/>
              <a:t>a fagyott </a:t>
            </a:r>
            <a:r>
              <a:rPr lang="hu-HU" dirty="0" smtClean="0"/>
              <a:t>altalajban (</a:t>
            </a:r>
            <a:r>
              <a:rPr lang="hu-HU" dirty="0" err="1" smtClean="0"/>
              <a:t>permafroszt</a:t>
            </a:r>
            <a:r>
              <a:rPr lang="hu-HU" dirty="0" smtClean="0"/>
              <a:t>), mely magába zárja </a:t>
            </a:r>
            <a:r>
              <a:rPr lang="hu-HU" dirty="0"/>
              <a:t>a metánt, ami az olvadással kiszabadulhat a légkörbe.</a:t>
            </a:r>
          </a:p>
        </p:txBody>
      </p:sp>
      <p:pic>
        <p:nvPicPr>
          <p:cNvPr id="2050" name="Picture 2" descr="G:\Pendrive 15\aszály_pixab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48" y="1606159"/>
            <a:ext cx="48768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ép 22" descr="http://www.alternativenergia.hu/wp-content/uploads/2017/04/permafroszt-2-2bd603159d-660x33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40" y="2551269"/>
            <a:ext cx="5137908" cy="2568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569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  <p:bldP spid="3" grpId="0"/>
      <p:bldP spid="3" grpId="1"/>
      <p:bldP spid="8" grpId="0"/>
      <p:bldP spid="8" grpId="1"/>
      <p:bldP spid="9" grpId="0"/>
      <p:bldP spid="9" grpId="1"/>
      <p:bldP spid="11" grpId="0"/>
      <p:bldP spid="11" grpId="1"/>
      <p:bldP spid="5" grpId="0"/>
      <p:bldP spid="5" grpId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Egyéb\prekambium-oxigen-story_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 bwMode="auto">
          <a:xfrm>
            <a:off x="4937421" y="797242"/>
            <a:ext cx="3420057" cy="583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Egyéb\prekambium-oxigen-story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3" y="3645023"/>
            <a:ext cx="3979068" cy="29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 descr="http://www.parameter.sk/sites/default/files/styles/article/public/photos/promoted/dinoszaurusz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6" y="952011"/>
            <a:ext cx="3973860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áromszög 1"/>
          <p:cNvSpPr/>
          <p:nvPr/>
        </p:nvSpPr>
        <p:spPr>
          <a:xfrm rot="16200000" flipH="1">
            <a:off x="8392366" y="1568242"/>
            <a:ext cx="410159" cy="4336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/>
          <p:cNvSpPr/>
          <p:nvPr/>
        </p:nvSpPr>
        <p:spPr>
          <a:xfrm rot="16200000" flipH="1">
            <a:off x="8402371" y="6374417"/>
            <a:ext cx="410159" cy="4336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/>
          <p:cNvSpPr/>
          <p:nvPr/>
        </p:nvSpPr>
        <p:spPr>
          <a:xfrm rot="16200000" flipH="1">
            <a:off x="8396474" y="570910"/>
            <a:ext cx="410159" cy="4336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482093" y="16973"/>
            <a:ext cx="7908549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  <a:cs typeface="Vijaya" panose="020B0604020202020204" pitchFamily="34" charset="0"/>
              </a:rPr>
              <a:t>Klímaváltozások a Föld történetében</a:t>
            </a:r>
          </a:p>
        </p:txBody>
      </p:sp>
      <p:pic>
        <p:nvPicPr>
          <p:cNvPr id="10" name="Kép 9" descr="http://avilagtitkai.com/uploads/article/haldoklo-univerzum-772994d9f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6" y="950892"/>
            <a:ext cx="4677469" cy="262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http://termtud.akg.hu/okt/7/ido/kepek/prekambrium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/>
          <a:stretch/>
        </p:blipFill>
        <p:spPr bwMode="auto">
          <a:xfrm>
            <a:off x="846206" y="3645022"/>
            <a:ext cx="3250839" cy="2984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5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7"/>
          <p:cNvGrpSpPr>
            <a:grpSpLocks/>
          </p:cNvGrpSpPr>
          <p:nvPr/>
        </p:nvGrpSpPr>
        <p:grpSpPr bwMode="auto">
          <a:xfrm>
            <a:off x="4473195" y="777232"/>
            <a:ext cx="2349478" cy="1389816"/>
            <a:chOff x="3517" y="979"/>
            <a:chExt cx="2081" cy="1231"/>
          </a:xfrm>
        </p:grpSpPr>
        <p:pic>
          <p:nvPicPr>
            <p:cNvPr id="57" name="Picture 8" descr="jaderná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979"/>
              <a:ext cx="2070" cy="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 Box 23"/>
            <p:cNvSpPr txBox="1">
              <a:spLocks noChangeAspect="1" noChangeArrowheads="1"/>
            </p:cNvSpPr>
            <p:nvPr/>
          </p:nvSpPr>
          <p:spPr bwMode="gray">
            <a:xfrm>
              <a:off x="3517" y="1230"/>
              <a:ext cx="851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400" b="1" dirty="0">
                  <a:latin typeface="+mn-lt"/>
                </a:rPr>
                <a:t>Atomerőmű</a:t>
              </a:r>
            </a:p>
          </p:txBody>
        </p:sp>
      </p:grpSp>
      <p:sp>
        <p:nvSpPr>
          <p:cNvPr id="75" name="Cím 1"/>
          <p:cNvSpPr txBox="1">
            <a:spLocks/>
          </p:cNvSpPr>
          <p:nvPr/>
        </p:nvSpPr>
        <p:spPr bwMode="auto">
          <a:xfrm>
            <a:off x="1579056" y="-32814"/>
            <a:ext cx="5743739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hu-HU" sz="4800" b="1" dirty="0">
                <a:latin typeface="Monotype Corsiva" pitchFamily="66" charset="0"/>
                <a:ea typeface="+mn-ea"/>
                <a:cs typeface="Vijaya" panose="020B0604020202020204" pitchFamily="34" charset="0"/>
              </a:rPr>
              <a:t>Az </a:t>
            </a:r>
            <a:r>
              <a:rPr lang="hu-HU" sz="4800" b="1" dirty="0" smtClean="0">
                <a:latin typeface="Monotype Corsiva" pitchFamily="66" charset="0"/>
                <a:ea typeface="+mn-ea"/>
                <a:cs typeface="Vijaya" panose="020B0604020202020204" pitchFamily="34" charset="0"/>
              </a:rPr>
              <a:t>energiatakarékosság</a:t>
            </a:r>
            <a:endParaRPr lang="hu-HU" sz="4800" b="1" dirty="0">
              <a:latin typeface="Monotype Corsiva" pitchFamily="66" charset="0"/>
              <a:ea typeface="+mn-ea"/>
              <a:cs typeface="Vijaya" panose="020B0604020202020204" pitchFamily="34" charset="0"/>
            </a:endParaRPr>
          </a:p>
        </p:txBody>
      </p:sp>
      <p:sp>
        <p:nvSpPr>
          <p:cNvPr id="76" name="Téglalap 75"/>
          <p:cNvSpPr/>
          <p:nvPr/>
        </p:nvSpPr>
        <p:spPr>
          <a:xfrm>
            <a:off x="205788" y="936470"/>
            <a:ext cx="30268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megtermelt energia legnagyobb részét fosszilis tüzelőanyagok elégetéséből </a:t>
            </a:r>
            <a:r>
              <a:rPr lang="hu-HU" dirty="0" smtClean="0"/>
              <a:t>nyerik</a:t>
            </a:r>
            <a:r>
              <a:rPr lang="hu-HU" dirty="0"/>
              <a:t>, és ennek során folyamatosan növekvő mennyiségű szennyező anyagot bocsátanak a légkörbe. </a:t>
            </a:r>
          </a:p>
        </p:txBody>
      </p:sp>
      <p:sp>
        <p:nvSpPr>
          <p:cNvPr id="77" name="Téglalap 76"/>
          <p:cNvSpPr/>
          <p:nvPr/>
        </p:nvSpPr>
        <p:spPr>
          <a:xfrm>
            <a:off x="232412" y="3617512"/>
            <a:ext cx="27102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jövőt illetően két </a:t>
            </a:r>
            <a:r>
              <a:rPr lang="hu-HU" dirty="0"/>
              <a:t>lehetséges út bontakozik </a:t>
            </a:r>
            <a:r>
              <a:rPr lang="hu-HU" dirty="0" smtClean="0"/>
              <a:t>ki: </a:t>
            </a:r>
          </a:p>
          <a:p>
            <a:r>
              <a:rPr lang="hu-HU" dirty="0" smtClean="0"/>
              <a:t>- az </a:t>
            </a:r>
            <a:r>
              <a:rPr lang="hu-HU" dirty="0"/>
              <a:t>egyik az atomenergia </a:t>
            </a:r>
            <a:r>
              <a:rPr lang="hu-HU" dirty="0" smtClean="0"/>
              <a:t>újra felhasználása, </a:t>
            </a:r>
          </a:p>
          <a:p>
            <a:r>
              <a:rPr lang="hu-HU" dirty="0" smtClean="0"/>
              <a:t>- a </a:t>
            </a:r>
            <a:r>
              <a:rPr lang="hu-HU" dirty="0"/>
              <a:t>másik a megújuló </a:t>
            </a:r>
            <a:r>
              <a:rPr lang="hu-HU" dirty="0" smtClean="0"/>
              <a:t>energiahordozók </a:t>
            </a:r>
            <a:r>
              <a:rPr lang="hu-HU" dirty="0"/>
              <a:t>még nagyobb arányú </a:t>
            </a:r>
            <a:r>
              <a:rPr lang="hu-HU" dirty="0" smtClean="0"/>
              <a:t>térnyerése. </a:t>
            </a:r>
            <a:endParaRPr lang="hu-HU" dirty="0"/>
          </a:p>
        </p:txBody>
      </p:sp>
      <p:sp>
        <p:nvSpPr>
          <p:cNvPr id="14" name="Lefelé nyíl 13"/>
          <p:cNvSpPr/>
          <p:nvPr/>
        </p:nvSpPr>
        <p:spPr>
          <a:xfrm>
            <a:off x="5706651" y="2195053"/>
            <a:ext cx="161493" cy="4339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6039029" y="6301296"/>
            <a:ext cx="504127" cy="1996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Lefelé nyíl 103"/>
          <p:cNvSpPr/>
          <p:nvPr/>
        </p:nvSpPr>
        <p:spPr>
          <a:xfrm>
            <a:off x="4260878" y="3501008"/>
            <a:ext cx="169848" cy="43526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942649" y="794988"/>
            <a:ext cx="2220398" cy="2102486"/>
            <a:chOff x="2942649" y="794988"/>
            <a:chExt cx="2220398" cy="2102486"/>
          </a:xfrm>
        </p:grpSpPr>
        <p:pic>
          <p:nvPicPr>
            <p:cNvPr id="84" name="Kép 83" descr="http://www.klein-windkraftanlagen.com/wp-content/uploads/2012/02/Gr%C3%B6%C3%9Fenverh%C3%A4tnisse_Kleinwindanlagen_beschriftung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44" t="1895" r="1148" b="36356"/>
            <a:stretch/>
          </p:blipFill>
          <p:spPr bwMode="auto">
            <a:xfrm>
              <a:off x="3413411" y="794988"/>
              <a:ext cx="585787" cy="1190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Freeform 18"/>
            <p:cNvSpPr>
              <a:spLocks noChangeAspect="1"/>
            </p:cNvSpPr>
            <p:nvPr/>
          </p:nvSpPr>
          <p:spPr bwMode="gray">
            <a:xfrm>
              <a:off x="3698673" y="1981337"/>
              <a:ext cx="1464374" cy="830660"/>
            </a:xfrm>
            <a:custGeom>
              <a:avLst/>
              <a:gdLst>
                <a:gd name="T0" fmla="*/ 0 w 612"/>
                <a:gd name="T1" fmla="*/ 0 h 178"/>
                <a:gd name="T2" fmla="*/ 1366 w 612"/>
                <a:gd name="T3" fmla="*/ 516 h 178"/>
                <a:gd name="T4" fmla="*/ 3946 w 612"/>
                <a:gd name="T5" fmla="*/ 1152 h 178"/>
                <a:gd name="T6" fmla="*/ 0 60000 65536"/>
                <a:gd name="T7" fmla="*/ 0 60000 65536"/>
                <a:gd name="T8" fmla="*/ 0 60000 65536"/>
                <a:gd name="T9" fmla="*/ 0 w 612"/>
                <a:gd name="T10" fmla="*/ 0 h 178"/>
                <a:gd name="T11" fmla="*/ 612 w 612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178">
                  <a:moveTo>
                    <a:pt x="0" y="0"/>
                  </a:moveTo>
                  <a:cubicBezTo>
                    <a:pt x="35" y="13"/>
                    <a:pt x="110" y="50"/>
                    <a:pt x="212" y="80"/>
                  </a:cubicBezTo>
                  <a:cubicBezTo>
                    <a:pt x="314" y="110"/>
                    <a:pt x="529" y="158"/>
                    <a:pt x="612" y="1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hu-HU"/>
            </a:p>
          </p:txBody>
        </p:sp>
        <p:sp>
          <p:nvSpPr>
            <p:cNvPr id="63" name="Freeform 19"/>
            <p:cNvSpPr>
              <a:spLocks noChangeAspect="1"/>
            </p:cNvSpPr>
            <p:nvPr/>
          </p:nvSpPr>
          <p:spPr bwMode="gray">
            <a:xfrm>
              <a:off x="3694683" y="1967208"/>
              <a:ext cx="1173288" cy="844789"/>
            </a:xfrm>
            <a:custGeom>
              <a:avLst/>
              <a:gdLst>
                <a:gd name="T0" fmla="*/ 0 w 718"/>
                <a:gd name="T1" fmla="*/ 0 h 204"/>
                <a:gd name="T2" fmla="*/ 1980 w 718"/>
                <a:gd name="T3" fmla="*/ 754 h 204"/>
                <a:gd name="T4" fmla="*/ 4642 w 718"/>
                <a:gd name="T5" fmla="*/ 1306 h 204"/>
                <a:gd name="T6" fmla="*/ 0 60000 65536"/>
                <a:gd name="T7" fmla="*/ 0 60000 65536"/>
                <a:gd name="T8" fmla="*/ 0 60000 65536"/>
                <a:gd name="T9" fmla="*/ 0 w 718"/>
                <a:gd name="T10" fmla="*/ 0 h 204"/>
                <a:gd name="T11" fmla="*/ 718 w 718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8" h="204">
                  <a:moveTo>
                    <a:pt x="0" y="0"/>
                  </a:moveTo>
                  <a:cubicBezTo>
                    <a:pt x="51" y="20"/>
                    <a:pt x="186" y="84"/>
                    <a:pt x="306" y="118"/>
                  </a:cubicBezTo>
                  <a:cubicBezTo>
                    <a:pt x="426" y="152"/>
                    <a:pt x="632" y="186"/>
                    <a:pt x="718" y="2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hu-HU"/>
            </a:p>
          </p:txBody>
        </p:sp>
        <p:sp>
          <p:nvSpPr>
            <p:cNvPr id="64" name="Freeform 20"/>
            <p:cNvSpPr>
              <a:spLocks noChangeAspect="1"/>
            </p:cNvSpPr>
            <p:nvPr/>
          </p:nvSpPr>
          <p:spPr bwMode="gray">
            <a:xfrm>
              <a:off x="3702338" y="1967726"/>
              <a:ext cx="860633" cy="929748"/>
            </a:xfrm>
            <a:custGeom>
              <a:avLst/>
              <a:gdLst>
                <a:gd name="T0" fmla="*/ 0 w 822"/>
                <a:gd name="T1" fmla="*/ 0 h 200"/>
                <a:gd name="T2" fmla="*/ 2510 w 822"/>
                <a:gd name="T3" fmla="*/ 779 h 200"/>
                <a:gd name="T4" fmla="*/ 5315 w 822"/>
                <a:gd name="T5" fmla="*/ 1295 h 200"/>
                <a:gd name="T6" fmla="*/ 0 60000 65536"/>
                <a:gd name="T7" fmla="*/ 0 60000 65536"/>
                <a:gd name="T8" fmla="*/ 0 60000 65536"/>
                <a:gd name="T9" fmla="*/ 0 w 822"/>
                <a:gd name="T10" fmla="*/ 0 h 200"/>
                <a:gd name="T11" fmla="*/ 822 w 822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2" h="200">
                  <a:moveTo>
                    <a:pt x="0" y="0"/>
                  </a:moveTo>
                  <a:cubicBezTo>
                    <a:pt x="65" y="20"/>
                    <a:pt x="251" y="87"/>
                    <a:pt x="388" y="120"/>
                  </a:cubicBezTo>
                  <a:cubicBezTo>
                    <a:pt x="525" y="153"/>
                    <a:pt x="732" y="183"/>
                    <a:pt x="822" y="2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hu-HU"/>
            </a:p>
          </p:txBody>
        </p:sp>
        <p:sp>
          <p:nvSpPr>
            <p:cNvPr id="68" name="Text Box 21"/>
            <p:cNvSpPr txBox="1">
              <a:spLocks noChangeAspect="1" noChangeArrowheads="1"/>
            </p:cNvSpPr>
            <p:nvPr/>
          </p:nvSpPr>
          <p:spPr bwMode="gray">
            <a:xfrm>
              <a:off x="2942649" y="1952132"/>
              <a:ext cx="837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sz="1400" b="1" dirty="0" smtClean="0">
                  <a:latin typeface="+mn-lt"/>
                </a:rPr>
                <a:t>Megújuló erőművek</a:t>
              </a:r>
              <a:endParaRPr lang="cs-CZ" sz="1400" b="1" dirty="0">
                <a:latin typeface="+mn-lt"/>
              </a:endParaRPr>
            </a:p>
          </p:txBody>
        </p:sp>
      </p:grpSp>
      <p:sp>
        <p:nvSpPr>
          <p:cNvPr id="74" name="Lefelé nyíl 73"/>
          <p:cNvSpPr/>
          <p:nvPr/>
        </p:nvSpPr>
        <p:spPr>
          <a:xfrm rot="18287276">
            <a:off x="4276101" y="2022316"/>
            <a:ext cx="198323" cy="45303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2808282" y="1223417"/>
            <a:ext cx="6223224" cy="5592143"/>
            <a:chOff x="2808282" y="1223417"/>
            <a:chExt cx="6223224" cy="5592143"/>
          </a:xfrm>
        </p:grpSpPr>
        <p:sp>
          <p:nvSpPr>
            <p:cNvPr id="54" name="Téglalap 53"/>
            <p:cNvSpPr/>
            <p:nvPr/>
          </p:nvSpPr>
          <p:spPr>
            <a:xfrm>
              <a:off x="6544600" y="6401132"/>
              <a:ext cx="10887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1" dirty="0" smtClean="0"/>
                <a:t>Lakosság</a:t>
              </a:r>
              <a:endParaRPr lang="cs-CZ" sz="1400" b="1" dirty="0"/>
            </a:p>
          </p:txBody>
        </p:sp>
        <p:grpSp>
          <p:nvGrpSpPr>
            <p:cNvPr id="102" name="Csoportba foglalás 101"/>
            <p:cNvGrpSpPr/>
            <p:nvPr/>
          </p:nvGrpSpPr>
          <p:grpSpPr>
            <a:xfrm>
              <a:off x="2808282" y="1223417"/>
              <a:ext cx="6223224" cy="5592143"/>
              <a:chOff x="2808282" y="1223417"/>
              <a:chExt cx="6223224" cy="5592143"/>
            </a:xfrm>
          </p:grpSpPr>
          <p:pic>
            <p:nvPicPr>
              <p:cNvPr id="119" name="Picture 43" descr="panelaky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6730" y="2967795"/>
                <a:ext cx="2144776" cy="160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6" descr="tr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" t="4090" r="63280" b="23107"/>
              <a:stretch/>
            </p:blipFill>
            <p:spPr bwMode="auto">
              <a:xfrm>
                <a:off x="4361454" y="4289931"/>
                <a:ext cx="818669" cy="1788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7" descr="stožár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EFF"/>
                  </a:clrFrom>
                  <a:clrTo>
                    <a:srgbClr val="FF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4495" y="2271454"/>
                <a:ext cx="671513" cy="1081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" name="Freeform 35"/>
              <p:cNvSpPr>
                <a:spLocks noChangeAspect="1"/>
              </p:cNvSpPr>
              <p:nvPr/>
            </p:nvSpPr>
            <p:spPr bwMode="gray">
              <a:xfrm>
                <a:off x="4558208" y="2531804"/>
                <a:ext cx="1772799" cy="357732"/>
              </a:xfrm>
              <a:custGeom>
                <a:avLst/>
                <a:gdLst>
                  <a:gd name="T0" fmla="*/ 8188 w 1266"/>
                  <a:gd name="T1" fmla="*/ 0 h 220"/>
                  <a:gd name="T2" fmla="*/ 5420 w 1266"/>
                  <a:gd name="T3" fmla="*/ 873 h 220"/>
                  <a:gd name="T4" fmla="*/ 0 w 1266"/>
                  <a:gd name="T5" fmla="*/ 1415 h 220"/>
                  <a:gd name="T6" fmla="*/ 0 60000 65536"/>
                  <a:gd name="T7" fmla="*/ 0 60000 65536"/>
                  <a:gd name="T8" fmla="*/ 0 60000 65536"/>
                  <a:gd name="T9" fmla="*/ 0 w 1266"/>
                  <a:gd name="T10" fmla="*/ 0 h 220"/>
                  <a:gd name="T11" fmla="*/ 1266 w 1266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66" h="220">
                    <a:moveTo>
                      <a:pt x="1266" y="0"/>
                    </a:moveTo>
                    <a:cubicBezTo>
                      <a:pt x="1195" y="23"/>
                      <a:pt x="1049" y="99"/>
                      <a:pt x="838" y="136"/>
                    </a:cubicBezTo>
                    <a:cubicBezTo>
                      <a:pt x="627" y="173"/>
                      <a:pt x="175" y="203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07" name="Freeform 36"/>
              <p:cNvSpPr>
                <a:spLocks noChangeAspect="1"/>
              </p:cNvSpPr>
              <p:nvPr/>
            </p:nvSpPr>
            <p:spPr bwMode="gray">
              <a:xfrm>
                <a:off x="4845528" y="2492116"/>
                <a:ext cx="1779168" cy="362496"/>
              </a:xfrm>
              <a:custGeom>
                <a:avLst/>
                <a:gdLst>
                  <a:gd name="T0" fmla="*/ 9331 w 1446"/>
                  <a:gd name="T1" fmla="*/ 0 h 254"/>
                  <a:gd name="T2" fmla="*/ 5735 w 1446"/>
                  <a:gd name="T3" fmla="*/ 1380 h 254"/>
                  <a:gd name="T4" fmla="*/ 0 w 1446"/>
                  <a:gd name="T5" fmla="*/ 1652 h 254"/>
                  <a:gd name="T6" fmla="*/ 0 60000 65536"/>
                  <a:gd name="T7" fmla="*/ 0 60000 65536"/>
                  <a:gd name="T8" fmla="*/ 0 60000 65536"/>
                  <a:gd name="T9" fmla="*/ 0 w 1446"/>
                  <a:gd name="T10" fmla="*/ 0 h 254"/>
                  <a:gd name="T11" fmla="*/ 1446 w 1446"/>
                  <a:gd name="T12" fmla="*/ 254 h 2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6" h="254">
                    <a:moveTo>
                      <a:pt x="1446" y="0"/>
                    </a:moveTo>
                    <a:cubicBezTo>
                      <a:pt x="1353" y="35"/>
                      <a:pt x="1129" y="170"/>
                      <a:pt x="888" y="212"/>
                    </a:cubicBezTo>
                    <a:cubicBezTo>
                      <a:pt x="647" y="254"/>
                      <a:pt x="185" y="245"/>
                      <a:pt x="0" y="2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08" name="Freeform 37"/>
              <p:cNvSpPr>
                <a:spLocks noChangeAspect="1"/>
              </p:cNvSpPr>
              <p:nvPr/>
            </p:nvSpPr>
            <p:spPr bwMode="gray">
              <a:xfrm>
                <a:off x="5137708" y="2527041"/>
                <a:ext cx="1782262" cy="370433"/>
              </a:xfrm>
              <a:custGeom>
                <a:avLst/>
                <a:gdLst>
                  <a:gd name="T0" fmla="*/ 10556 w 1634"/>
                  <a:gd name="T1" fmla="*/ 0 h 299"/>
                  <a:gd name="T2" fmla="*/ 6061 w 1634"/>
                  <a:gd name="T3" fmla="*/ 1651 h 299"/>
                  <a:gd name="T4" fmla="*/ 0 w 1634"/>
                  <a:gd name="T5" fmla="*/ 1665 h 299"/>
                  <a:gd name="T6" fmla="*/ 0 60000 65536"/>
                  <a:gd name="T7" fmla="*/ 0 60000 65536"/>
                  <a:gd name="T8" fmla="*/ 0 60000 65536"/>
                  <a:gd name="T9" fmla="*/ 0 w 1634"/>
                  <a:gd name="T10" fmla="*/ 0 h 299"/>
                  <a:gd name="T11" fmla="*/ 1634 w 1634"/>
                  <a:gd name="T12" fmla="*/ 299 h 2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4" h="299">
                    <a:moveTo>
                      <a:pt x="1634" y="0"/>
                    </a:moveTo>
                    <a:cubicBezTo>
                      <a:pt x="1518" y="42"/>
                      <a:pt x="1210" y="213"/>
                      <a:pt x="938" y="256"/>
                    </a:cubicBezTo>
                    <a:cubicBezTo>
                      <a:pt x="666" y="299"/>
                      <a:pt x="195" y="258"/>
                      <a:pt x="0" y="25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09" name="Freeform 3"/>
              <p:cNvSpPr>
                <a:spLocks noChangeAspect="1"/>
              </p:cNvSpPr>
              <p:nvPr/>
            </p:nvSpPr>
            <p:spPr bwMode="gray">
              <a:xfrm flipH="1">
                <a:off x="5151933" y="2081788"/>
                <a:ext cx="422275" cy="810924"/>
              </a:xfrm>
              <a:custGeom>
                <a:avLst/>
                <a:gdLst>
                  <a:gd name="T0" fmla="*/ 0 w 195"/>
                  <a:gd name="T1" fmla="*/ 0 h 548"/>
                  <a:gd name="T2" fmla="*/ 521 w 195"/>
                  <a:gd name="T3" fmla="*/ 1948 h 548"/>
                  <a:gd name="T4" fmla="*/ 1256 w 195"/>
                  <a:gd name="T5" fmla="*/ 3516 h 548"/>
                  <a:gd name="T6" fmla="*/ 0 60000 65536"/>
                  <a:gd name="T7" fmla="*/ 0 60000 65536"/>
                  <a:gd name="T8" fmla="*/ 0 60000 65536"/>
                  <a:gd name="T9" fmla="*/ 0 w 195"/>
                  <a:gd name="T10" fmla="*/ 0 h 548"/>
                  <a:gd name="T11" fmla="*/ 195 w 195"/>
                  <a:gd name="T12" fmla="*/ 548 h 5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" h="548">
                    <a:moveTo>
                      <a:pt x="0" y="0"/>
                    </a:moveTo>
                    <a:cubicBezTo>
                      <a:pt x="13" y="50"/>
                      <a:pt x="49" y="213"/>
                      <a:pt x="81" y="304"/>
                    </a:cubicBezTo>
                    <a:cubicBezTo>
                      <a:pt x="113" y="395"/>
                      <a:pt x="171" y="497"/>
                      <a:pt x="195" y="5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0" name="Freeform 4"/>
              <p:cNvSpPr>
                <a:spLocks noChangeAspect="1"/>
              </p:cNvSpPr>
              <p:nvPr/>
            </p:nvSpPr>
            <p:spPr bwMode="gray">
              <a:xfrm flipH="1">
                <a:off x="4861422" y="2081788"/>
                <a:ext cx="603250" cy="772824"/>
              </a:xfrm>
              <a:custGeom>
                <a:avLst/>
                <a:gdLst>
                  <a:gd name="T0" fmla="*/ 0 w 278"/>
                  <a:gd name="T1" fmla="*/ 0 h 530"/>
                  <a:gd name="T2" fmla="*/ 912 w 278"/>
                  <a:gd name="T3" fmla="*/ 2232 h 530"/>
                  <a:gd name="T4" fmla="*/ 1811 w 278"/>
                  <a:gd name="T5" fmla="*/ 3414 h 530"/>
                  <a:gd name="T6" fmla="*/ 0 60000 65536"/>
                  <a:gd name="T7" fmla="*/ 0 60000 65536"/>
                  <a:gd name="T8" fmla="*/ 0 60000 65536"/>
                  <a:gd name="T9" fmla="*/ 0 w 278"/>
                  <a:gd name="T10" fmla="*/ 0 h 530"/>
                  <a:gd name="T11" fmla="*/ 278 w 278"/>
                  <a:gd name="T12" fmla="*/ 530 h 5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8" h="530">
                    <a:moveTo>
                      <a:pt x="0" y="0"/>
                    </a:moveTo>
                    <a:cubicBezTo>
                      <a:pt x="23" y="58"/>
                      <a:pt x="94" y="258"/>
                      <a:pt x="140" y="346"/>
                    </a:cubicBezTo>
                    <a:cubicBezTo>
                      <a:pt x="186" y="434"/>
                      <a:pt x="249" y="492"/>
                      <a:pt x="278" y="53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1" name="Freeform 5"/>
              <p:cNvSpPr>
                <a:spLocks noChangeAspect="1"/>
              </p:cNvSpPr>
              <p:nvPr/>
            </p:nvSpPr>
            <p:spPr bwMode="gray">
              <a:xfrm flipH="1">
                <a:off x="4562971" y="2081788"/>
                <a:ext cx="801687" cy="815686"/>
              </a:xfrm>
              <a:custGeom>
                <a:avLst/>
                <a:gdLst>
                  <a:gd name="T0" fmla="*/ 0 w 370"/>
                  <a:gd name="T1" fmla="*/ 0 h 552"/>
                  <a:gd name="T2" fmla="*/ 1122 w 370"/>
                  <a:gd name="T3" fmla="*/ 2101 h 552"/>
                  <a:gd name="T4" fmla="*/ 2390 w 370"/>
                  <a:gd name="T5" fmla="*/ 3556 h 552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552"/>
                  <a:gd name="T11" fmla="*/ 370 w 370"/>
                  <a:gd name="T12" fmla="*/ 552 h 5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552">
                    <a:moveTo>
                      <a:pt x="0" y="0"/>
                    </a:moveTo>
                    <a:cubicBezTo>
                      <a:pt x="29" y="54"/>
                      <a:pt x="112" y="234"/>
                      <a:pt x="174" y="326"/>
                    </a:cubicBezTo>
                    <a:cubicBezTo>
                      <a:pt x="236" y="418"/>
                      <a:pt x="329" y="505"/>
                      <a:pt x="370" y="5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pic>
            <p:nvPicPr>
              <p:cNvPr id="112" name="Picture 6" descr="stožár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EFF"/>
                  </a:clrFrom>
                  <a:clrTo>
                    <a:srgbClr val="FF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21697" y="2633949"/>
                <a:ext cx="671512" cy="108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" name="Freeform 18"/>
              <p:cNvSpPr>
                <a:spLocks noChangeAspect="1"/>
              </p:cNvSpPr>
              <p:nvPr/>
            </p:nvSpPr>
            <p:spPr bwMode="gray">
              <a:xfrm flipH="1">
                <a:off x="3232647" y="2889536"/>
                <a:ext cx="1325562" cy="385763"/>
              </a:xfrm>
              <a:custGeom>
                <a:avLst/>
                <a:gdLst>
                  <a:gd name="T0" fmla="*/ 0 w 612"/>
                  <a:gd name="T1" fmla="*/ 0 h 178"/>
                  <a:gd name="T2" fmla="*/ 1366 w 612"/>
                  <a:gd name="T3" fmla="*/ 516 h 178"/>
                  <a:gd name="T4" fmla="*/ 3946 w 612"/>
                  <a:gd name="T5" fmla="*/ 1152 h 178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178"/>
                  <a:gd name="T11" fmla="*/ 612 w 612"/>
                  <a:gd name="T12" fmla="*/ 178 h 1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178">
                    <a:moveTo>
                      <a:pt x="0" y="0"/>
                    </a:moveTo>
                    <a:cubicBezTo>
                      <a:pt x="35" y="13"/>
                      <a:pt x="110" y="50"/>
                      <a:pt x="212" y="80"/>
                    </a:cubicBezTo>
                    <a:cubicBezTo>
                      <a:pt x="314" y="110"/>
                      <a:pt x="529" y="158"/>
                      <a:pt x="612" y="17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4" name="Freeform 19"/>
              <p:cNvSpPr>
                <a:spLocks noChangeAspect="1"/>
              </p:cNvSpPr>
              <p:nvPr/>
            </p:nvSpPr>
            <p:spPr bwMode="gray">
              <a:xfrm flipH="1">
                <a:off x="2894022" y="2854611"/>
                <a:ext cx="1959461" cy="550001"/>
              </a:xfrm>
              <a:custGeom>
                <a:avLst/>
                <a:gdLst>
                  <a:gd name="T0" fmla="*/ 0 w 718"/>
                  <a:gd name="T1" fmla="*/ 0 h 204"/>
                  <a:gd name="T2" fmla="*/ 1980 w 718"/>
                  <a:gd name="T3" fmla="*/ 754 h 204"/>
                  <a:gd name="T4" fmla="*/ 4642 w 718"/>
                  <a:gd name="T5" fmla="*/ 1306 h 204"/>
                  <a:gd name="T6" fmla="*/ 0 60000 65536"/>
                  <a:gd name="T7" fmla="*/ 0 60000 65536"/>
                  <a:gd name="T8" fmla="*/ 0 60000 65536"/>
                  <a:gd name="T9" fmla="*/ 0 w 718"/>
                  <a:gd name="T10" fmla="*/ 0 h 204"/>
                  <a:gd name="T11" fmla="*/ 718 w 718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18" h="204">
                    <a:moveTo>
                      <a:pt x="0" y="0"/>
                    </a:moveTo>
                    <a:cubicBezTo>
                      <a:pt x="51" y="20"/>
                      <a:pt x="186" y="84"/>
                      <a:pt x="306" y="118"/>
                    </a:cubicBezTo>
                    <a:cubicBezTo>
                      <a:pt x="426" y="152"/>
                      <a:pt x="632" y="186"/>
                      <a:pt x="718" y="2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5" name="Freeform 20"/>
              <p:cNvSpPr>
                <a:spLocks noChangeAspect="1"/>
              </p:cNvSpPr>
              <p:nvPr/>
            </p:nvSpPr>
            <p:spPr bwMode="gray">
              <a:xfrm flipH="1">
                <a:off x="3741816" y="2889536"/>
                <a:ext cx="1402180" cy="433388"/>
              </a:xfrm>
              <a:custGeom>
                <a:avLst/>
                <a:gdLst>
                  <a:gd name="T0" fmla="*/ 0 w 822"/>
                  <a:gd name="T1" fmla="*/ 0 h 200"/>
                  <a:gd name="T2" fmla="*/ 2510 w 822"/>
                  <a:gd name="T3" fmla="*/ 779 h 200"/>
                  <a:gd name="T4" fmla="*/ 5315 w 822"/>
                  <a:gd name="T5" fmla="*/ 1295 h 200"/>
                  <a:gd name="T6" fmla="*/ 0 60000 65536"/>
                  <a:gd name="T7" fmla="*/ 0 60000 65536"/>
                  <a:gd name="T8" fmla="*/ 0 60000 65536"/>
                  <a:gd name="T9" fmla="*/ 0 w 822"/>
                  <a:gd name="T10" fmla="*/ 0 h 200"/>
                  <a:gd name="T11" fmla="*/ 822 w 822"/>
                  <a:gd name="T12" fmla="*/ 200 h 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2" h="200">
                    <a:moveTo>
                      <a:pt x="0" y="0"/>
                    </a:moveTo>
                    <a:cubicBezTo>
                      <a:pt x="65" y="20"/>
                      <a:pt x="251" y="87"/>
                      <a:pt x="388" y="120"/>
                    </a:cubicBezTo>
                    <a:cubicBezTo>
                      <a:pt x="525" y="153"/>
                      <a:pt x="732" y="183"/>
                      <a:pt x="822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6" name="Freeform 12"/>
              <p:cNvSpPr>
                <a:spLocks noChangeAspect="1"/>
              </p:cNvSpPr>
              <p:nvPr/>
            </p:nvSpPr>
            <p:spPr bwMode="gray">
              <a:xfrm>
                <a:off x="6321140" y="2081788"/>
                <a:ext cx="1131180" cy="469870"/>
              </a:xfrm>
              <a:custGeom>
                <a:avLst/>
                <a:gdLst>
                  <a:gd name="T0" fmla="*/ 2730 w 422"/>
                  <a:gd name="T1" fmla="*/ 0 h 316"/>
                  <a:gd name="T2" fmla="*/ 1757 w 422"/>
                  <a:gd name="T3" fmla="*/ 923 h 316"/>
                  <a:gd name="T4" fmla="*/ 0 w 422"/>
                  <a:gd name="T5" fmla="*/ 2035 h 316"/>
                  <a:gd name="T6" fmla="*/ 0 60000 65536"/>
                  <a:gd name="T7" fmla="*/ 0 60000 65536"/>
                  <a:gd name="T8" fmla="*/ 0 60000 65536"/>
                  <a:gd name="T9" fmla="*/ 0 w 422"/>
                  <a:gd name="T10" fmla="*/ 0 h 316"/>
                  <a:gd name="T11" fmla="*/ 422 w 422"/>
                  <a:gd name="T12" fmla="*/ 316 h 3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2" h="316">
                    <a:moveTo>
                      <a:pt x="422" y="0"/>
                    </a:moveTo>
                    <a:cubicBezTo>
                      <a:pt x="397" y="24"/>
                      <a:pt x="342" y="91"/>
                      <a:pt x="272" y="144"/>
                    </a:cubicBezTo>
                    <a:cubicBezTo>
                      <a:pt x="202" y="197"/>
                      <a:pt x="57" y="280"/>
                      <a:pt x="0" y="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7" name="Freeform 13"/>
              <p:cNvSpPr>
                <a:spLocks noChangeAspect="1"/>
              </p:cNvSpPr>
              <p:nvPr/>
            </p:nvSpPr>
            <p:spPr bwMode="gray">
              <a:xfrm>
                <a:off x="6624696" y="2166574"/>
                <a:ext cx="913770" cy="320675"/>
              </a:xfrm>
              <a:custGeom>
                <a:avLst/>
                <a:gdLst>
                  <a:gd name="T0" fmla="*/ 1939 w 304"/>
                  <a:gd name="T1" fmla="*/ 0 h 296"/>
                  <a:gd name="T2" fmla="*/ 1220 w 304"/>
                  <a:gd name="T3" fmla="*/ 996 h 296"/>
                  <a:gd name="T4" fmla="*/ 0 w 304"/>
                  <a:gd name="T5" fmla="*/ 1911 h 296"/>
                  <a:gd name="T6" fmla="*/ 0 60000 65536"/>
                  <a:gd name="T7" fmla="*/ 0 60000 65536"/>
                  <a:gd name="T8" fmla="*/ 0 60000 65536"/>
                  <a:gd name="T9" fmla="*/ 0 w 304"/>
                  <a:gd name="T10" fmla="*/ 0 h 296"/>
                  <a:gd name="T11" fmla="*/ 304 w 30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" h="296">
                    <a:moveTo>
                      <a:pt x="304" y="0"/>
                    </a:moveTo>
                    <a:cubicBezTo>
                      <a:pt x="285" y="26"/>
                      <a:pt x="243" y="105"/>
                      <a:pt x="192" y="154"/>
                    </a:cubicBezTo>
                    <a:cubicBezTo>
                      <a:pt x="141" y="203"/>
                      <a:pt x="40" y="267"/>
                      <a:pt x="0" y="2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sp>
            <p:nvSpPr>
              <p:cNvPr id="118" name="Freeform 14"/>
              <p:cNvSpPr>
                <a:spLocks noChangeAspect="1"/>
              </p:cNvSpPr>
              <p:nvPr/>
            </p:nvSpPr>
            <p:spPr bwMode="gray">
              <a:xfrm>
                <a:off x="6919970" y="2237363"/>
                <a:ext cx="748374" cy="289678"/>
              </a:xfrm>
              <a:custGeom>
                <a:avLst/>
                <a:gdLst>
                  <a:gd name="T0" fmla="*/ 1207 w 186"/>
                  <a:gd name="T1" fmla="*/ 0 h 314"/>
                  <a:gd name="T2" fmla="*/ 802 w 186"/>
                  <a:gd name="T3" fmla="*/ 1039 h 314"/>
                  <a:gd name="T4" fmla="*/ 0 w 186"/>
                  <a:gd name="T5" fmla="*/ 2015 h 314"/>
                  <a:gd name="T6" fmla="*/ 0 60000 65536"/>
                  <a:gd name="T7" fmla="*/ 0 60000 65536"/>
                  <a:gd name="T8" fmla="*/ 0 60000 65536"/>
                  <a:gd name="T9" fmla="*/ 0 w 186"/>
                  <a:gd name="T10" fmla="*/ 0 h 314"/>
                  <a:gd name="T11" fmla="*/ 186 w 186"/>
                  <a:gd name="T12" fmla="*/ 314 h 3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6" h="314">
                    <a:moveTo>
                      <a:pt x="186" y="0"/>
                    </a:moveTo>
                    <a:cubicBezTo>
                      <a:pt x="176" y="27"/>
                      <a:pt x="155" y="110"/>
                      <a:pt x="124" y="162"/>
                    </a:cubicBezTo>
                    <a:cubicBezTo>
                      <a:pt x="93" y="214"/>
                      <a:pt x="26" y="282"/>
                      <a:pt x="0" y="31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hu-HU"/>
              </a:p>
            </p:txBody>
          </p:sp>
          <p:pic>
            <p:nvPicPr>
              <p:cNvPr id="120" name="Picture 45" descr="dum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0839" y="5619163"/>
                <a:ext cx="1398217" cy="1196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1" name="Csoportba foglalás 120"/>
              <p:cNvGrpSpPr/>
              <p:nvPr/>
            </p:nvGrpSpPr>
            <p:grpSpPr>
              <a:xfrm rot="21032668">
                <a:off x="3687033" y="3989453"/>
                <a:ext cx="1268944" cy="578860"/>
                <a:chOff x="3403600" y="3024188"/>
                <a:chExt cx="992188" cy="1141412"/>
              </a:xfrm>
            </p:grpSpPr>
            <p:sp>
              <p:nvSpPr>
                <p:cNvPr id="133" name="Freeform 49"/>
                <p:cNvSpPr>
                  <a:spLocks noChangeAspect="1"/>
                </p:cNvSpPr>
                <p:nvPr/>
              </p:nvSpPr>
              <p:spPr bwMode="gray">
                <a:xfrm>
                  <a:off x="3403600" y="3070225"/>
                  <a:ext cx="911225" cy="1095375"/>
                </a:xfrm>
                <a:custGeom>
                  <a:avLst/>
                  <a:gdLst>
                    <a:gd name="T0" fmla="*/ 0 w 405"/>
                    <a:gd name="T1" fmla="*/ 0 h 486"/>
                    <a:gd name="T2" fmla="*/ 2147483647 w 405"/>
                    <a:gd name="T3" fmla="*/ 2147483647 h 486"/>
                    <a:gd name="T4" fmla="*/ 2147483647 w 405"/>
                    <a:gd name="T5" fmla="*/ 2147483647 h 486"/>
                    <a:gd name="T6" fmla="*/ 0 60000 65536"/>
                    <a:gd name="T7" fmla="*/ 0 60000 65536"/>
                    <a:gd name="T8" fmla="*/ 0 60000 65536"/>
                    <a:gd name="T9" fmla="*/ 0 w 405"/>
                    <a:gd name="T10" fmla="*/ 0 h 486"/>
                    <a:gd name="T11" fmla="*/ 405 w 405"/>
                    <a:gd name="T12" fmla="*/ 486 h 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05" h="486">
                      <a:moveTo>
                        <a:pt x="0" y="0"/>
                      </a:moveTo>
                      <a:cubicBezTo>
                        <a:pt x="31" y="56"/>
                        <a:pt x="120" y="257"/>
                        <a:pt x="187" y="338"/>
                      </a:cubicBezTo>
                      <a:cubicBezTo>
                        <a:pt x="254" y="419"/>
                        <a:pt x="360" y="455"/>
                        <a:pt x="405" y="48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hu-HU"/>
                </a:p>
              </p:txBody>
            </p:sp>
            <p:sp>
              <p:nvSpPr>
                <p:cNvPr id="134" name="Freeform 50"/>
                <p:cNvSpPr>
                  <a:spLocks noChangeAspect="1"/>
                </p:cNvSpPr>
                <p:nvPr/>
              </p:nvSpPr>
              <p:spPr bwMode="gray">
                <a:xfrm>
                  <a:off x="3476625" y="3043238"/>
                  <a:ext cx="884238" cy="1109662"/>
                </a:xfrm>
                <a:custGeom>
                  <a:avLst/>
                  <a:gdLst>
                    <a:gd name="T0" fmla="*/ 0 w 392"/>
                    <a:gd name="T1" fmla="*/ 0 h 492"/>
                    <a:gd name="T2" fmla="*/ 2147483647 w 392"/>
                    <a:gd name="T3" fmla="*/ 2147483647 h 492"/>
                    <a:gd name="T4" fmla="*/ 2147483647 w 392"/>
                    <a:gd name="T5" fmla="*/ 2147483647 h 492"/>
                    <a:gd name="T6" fmla="*/ 0 60000 65536"/>
                    <a:gd name="T7" fmla="*/ 0 60000 65536"/>
                    <a:gd name="T8" fmla="*/ 0 60000 65536"/>
                    <a:gd name="T9" fmla="*/ 0 w 392"/>
                    <a:gd name="T10" fmla="*/ 0 h 492"/>
                    <a:gd name="T11" fmla="*/ 392 w 392"/>
                    <a:gd name="T12" fmla="*/ 492 h 4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2" h="492">
                      <a:moveTo>
                        <a:pt x="0" y="0"/>
                      </a:moveTo>
                      <a:cubicBezTo>
                        <a:pt x="32" y="57"/>
                        <a:pt x="127" y="259"/>
                        <a:pt x="192" y="341"/>
                      </a:cubicBezTo>
                      <a:cubicBezTo>
                        <a:pt x="257" y="423"/>
                        <a:pt x="350" y="461"/>
                        <a:pt x="392" y="49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hu-HU"/>
                </a:p>
              </p:txBody>
            </p:sp>
            <p:sp>
              <p:nvSpPr>
                <p:cNvPr id="135" name="Freeform 51"/>
                <p:cNvSpPr>
                  <a:spLocks noChangeAspect="1"/>
                </p:cNvSpPr>
                <p:nvPr/>
              </p:nvSpPr>
              <p:spPr bwMode="gray">
                <a:xfrm>
                  <a:off x="3535363" y="3024188"/>
                  <a:ext cx="860425" cy="1112837"/>
                </a:xfrm>
                <a:custGeom>
                  <a:avLst/>
                  <a:gdLst>
                    <a:gd name="T0" fmla="*/ 0 w 382"/>
                    <a:gd name="T1" fmla="*/ 0 h 494"/>
                    <a:gd name="T2" fmla="*/ 2147483647 w 382"/>
                    <a:gd name="T3" fmla="*/ 2147483647 h 494"/>
                    <a:gd name="T4" fmla="*/ 2147483647 w 382"/>
                    <a:gd name="T5" fmla="*/ 2147483647 h 494"/>
                    <a:gd name="T6" fmla="*/ 0 60000 65536"/>
                    <a:gd name="T7" fmla="*/ 0 60000 65536"/>
                    <a:gd name="T8" fmla="*/ 0 60000 65536"/>
                    <a:gd name="T9" fmla="*/ 0 w 382"/>
                    <a:gd name="T10" fmla="*/ 0 h 494"/>
                    <a:gd name="T11" fmla="*/ 382 w 382"/>
                    <a:gd name="T12" fmla="*/ 494 h 4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2" h="494">
                      <a:moveTo>
                        <a:pt x="0" y="0"/>
                      </a:moveTo>
                      <a:cubicBezTo>
                        <a:pt x="36" y="59"/>
                        <a:pt x="152" y="272"/>
                        <a:pt x="216" y="354"/>
                      </a:cubicBezTo>
                      <a:cubicBezTo>
                        <a:pt x="280" y="436"/>
                        <a:pt x="348" y="465"/>
                        <a:pt x="382" y="49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hu-HU"/>
                </a:p>
              </p:txBody>
            </p:sp>
          </p:grpSp>
          <p:cxnSp>
            <p:nvCxnSpPr>
              <p:cNvPr id="122" name="Egyenes összekötő 121"/>
              <p:cNvCxnSpPr/>
              <p:nvPr/>
            </p:nvCxnSpPr>
            <p:spPr>
              <a:xfrm>
                <a:off x="4403428" y="6077968"/>
                <a:ext cx="227307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3" name="Picture 23" descr="trafo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4023" y="3285823"/>
                <a:ext cx="935037" cy="87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4" name="Egyenes összekötő 123"/>
              <p:cNvCxnSpPr/>
              <p:nvPr/>
            </p:nvCxnSpPr>
            <p:spPr>
              <a:xfrm flipV="1">
                <a:off x="6676499" y="4498325"/>
                <a:ext cx="0" cy="157964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Egyenes összekötő 124"/>
              <p:cNvCxnSpPr/>
              <p:nvPr/>
            </p:nvCxnSpPr>
            <p:spPr>
              <a:xfrm flipV="1">
                <a:off x="6676499" y="4288520"/>
                <a:ext cx="698614" cy="2098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Egyenes összekötő 125"/>
              <p:cNvCxnSpPr/>
              <p:nvPr/>
            </p:nvCxnSpPr>
            <p:spPr>
              <a:xfrm>
                <a:off x="6676499" y="6077968"/>
                <a:ext cx="1063853" cy="3753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églalap 126"/>
              <p:cNvSpPr/>
              <p:nvPr/>
            </p:nvSpPr>
            <p:spPr>
              <a:xfrm>
                <a:off x="2808282" y="3198807"/>
                <a:ext cx="1204520" cy="11269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8" name="Téglalap 127"/>
              <p:cNvSpPr/>
              <p:nvPr/>
            </p:nvSpPr>
            <p:spPr>
              <a:xfrm>
                <a:off x="4480869" y="4603143"/>
                <a:ext cx="729319" cy="68233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29" name="Group 55"/>
              <p:cNvGrpSpPr>
                <a:grpSpLocks/>
              </p:cNvGrpSpPr>
              <p:nvPr/>
            </p:nvGrpSpPr>
            <p:grpSpPr bwMode="auto">
              <a:xfrm>
                <a:off x="7322795" y="1223417"/>
                <a:ext cx="1415681" cy="1405591"/>
                <a:chOff x="248" y="1229"/>
                <a:chExt cx="1263" cy="1254"/>
              </a:xfrm>
            </p:grpSpPr>
            <p:pic>
              <p:nvPicPr>
                <p:cNvPr id="131" name="Picture 2" descr="vodní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" y="1229"/>
                  <a:ext cx="1263" cy="1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" name="Text Box 21"/>
                <p:cNvSpPr txBox="1">
                  <a:spLocks noChangeAspect="1" noChangeArrowheads="1"/>
                </p:cNvSpPr>
                <p:nvPr/>
              </p:nvSpPr>
              <p:spPr bwMode="gray">
                <a:xfrm>
                  <a:off x="436" y="2291"/>
                  <a:ext cx="98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 type="none" w="med" len="lg"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Polo" pitchFamily="2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cs-CZ" sz="1400" b="1" dirty="0">
                      <a:latin typeface="+mn-lt"/>
                    </a:rPr>
                    <a:t>Vízerőmű</a:t>
                  </a:r>
                </a:p>
              </p:txBody>
            </p:sp>
          </p:grpSp>
          <p:pic>
            <p:nvPicPr>
              <p:cNvPr id="130" name="Picture 44" descr="osvětlení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004" y="4711931"/>
                <a:ext cx="1086050" cy="1386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6" name="Csoportba foglalás 135"/>
          <p:cNvGrpSpPr/>
          <p:nvPr/>
        </p:nvGrpSpPr>
        <p:grpSpPr>
          <a:xfrm>
            <a:off x="4516620" y="753321"/>
            <a:ext cx="1881966" cy="1450685"/>
            <a:chOff x="4516620" y="753321"/>
            <a:chExt cx="1881966" cy="1450685"/>
          </a:xfrm>
        </p:grpSpPr>
        <p:pic>
          <p:nvPicPr>
            <p:cNvPr id="137" name="Picture 11" descr="uhelná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727" y="753321"/>
              <a:ext cx="1753859" cy="145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Text Box 22"/>
            <p:cNvSpPr txBox="1">
              <a:spLocks noChangeAspect="1" noChangeArrowheads="1"/>
            </p:cNvSpPr>
            <p:nvPr/>
          </p:nvSpPr>
          <p:spPr bwMode="gray">
            <a:xfrm>
              <a:off x="4516620" y="1103808"/>
              <a:ext cx="1023343" cy="21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Polo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sz="1400" b="1" dirty="0">
                  <a:latin typeface="+mn-lt"/>
                </a:rPr>
                <a:t>Hőerőmű</a:t>
              </a:r>
            </a:p>
          </p:txBody>
        </p:sp>
      </p:grpSp>
      <p:pic>
        <p:nvPicPr>
          <p:cNvPr id="62" name="Picture 8" descr="Fájl:Carbon-dioxide-3D-vd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6719" y="756933"/>
            <a:ext cx="395954" cy="260340"/>
          </a:xfrm>
          <a:prstGeom prst="rect">
            <a:avLst/>
          </a:prstGeom>
          <a:noFill/>
        </p:spPr>
      </p:pic>
      <p:pic>
        <p:nvPicPr>
          <p:cNvPr id="65" name="Kép 64" descr="http://www.plazmadiszkont.hu/kepek/kiskepek/2942nagy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2"/>
          <a:stretch/>
        </p:blipFill>
        <p:spPr bwMode="auto">
          <a:xfrm>
            <a:off x="7088993" y="4572903"/>
            <a:ext cx="1601903" cy="125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Kép 66" descr="http://demetrius.5mp.eu/honlapkepek2/demetrius/hcBtade7zR/nagy/csi_miami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75" y="4731148"/>
            <a:ext cx="1324015" cy="848736"/>
          </a:xfrm>
          <a:prstGeom prst="rect">
            <a:avLst/>
          </a:prstGeom>
          <a:noFill/>
          <a:ln>
            <a:noFill/>
          </a:ln>
          <a:scene3d>
            <a:camera prst="perspectiveLeft" fov="7200000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203087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19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9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9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14" grpId="0" animBg="1"/>
      <p:bldP spid="14" grpId="1" animBg="1"/>
      <p:bldP spid="14" grpId="5" animBg="1"/>
      <p:bldP spid="14" grpId="6" animBg="1"/>
      <p:bldP spid="18" grpId="0" animBg="1"/>
      <p:bldP spid="18" grpId="1" animBg="1"/>
      <p:bldP spid="18" grpId="5" animBg="1"/>
      <p:bldP spid="18" grpId="6" animBg="1"/>
      <p:bldP spid="104" grpId="0" animBg="1"/>
      <p:bldP spid="104" grpId="1" animBg="1"/>
      <p:bldP spid="104" grpId="5" animBg="1"/>
      <p:bldP spid="104" grpId="6" animBg="1"/>
      <p:bldP spid="74" grpId="0" animBg="1"/>
      <p:bldP spid="7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Kép 45" descr="csopogocsap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16" y="1780790"/>
            <a:ext cx="4667250" cy="3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Kép 35" descr="http://torokjozsef.hu/wp-content/uploads/2010/02/standb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32" y="1890774"/>
            <a:ext cx="2558727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 descr="http://www.metropol.hu/images/2010/10/teliidoszamitas_kapcsolo_KP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951090" cy="32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Kép 32" descr="http://hellogyomro.hu/wp-content/uploads/2015/11/11756671_10206501585515911_298076474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7" y="950612"/>
            <a:ext cx="7639079" cy="45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ím 1"/>
          <p:cNvSpPr txBox="1">
            <a:spLocks/>
          </p:cNvSpPr>
          <p:nvPr/>
        </p:nvSpPr>
        <p:spPr bwMode="auto">
          <a:xfrm>
            <a:off x="179512" y="-3929"/>
            <a:ext cx="8784976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</a:rPr>
              <a:t>Hogyan takaríthatunk meg energiát?</a:t>
            </a:r>
          </a:p>
        </p:txBody>
      </p:sp>
      <p:pic>
        <p:nvPicPr>
          <p:cNvPr id="9" name="Kép 8" descr="http://www.olcsohonlap.com/images/hagyomanyos_energiatakarekos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1295" r="3413" b="11656"/>
          <a:stretch/>
        </p:blipFill>
        <p:spPr bwMode="auto">
          <a:xfrm>
            <a:off x="1628800" y="2276872"/>
            <a:ext cx="5606347" cy="240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églalap 10"/>
          <p:cNvSpPr/>
          <p:nvPr/>
        </p:nvSpPr>
        <p:spPr>
          <a:xfrm>
            <a:off x="431540" y="524400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Alkalmazzunk </a:t>
            </a:r>
            <a:r>
              <a:rPr lang="hu-HU" b="1" dirty="0"/>
              <a:t>hatékony szigetelési technológiát </a:t>
            </a:r>
            <a:r>
              <a:rPr lang="hu-HU" dirty="0"/>
              <a:t>a </a:t>
            </a:r>
            <a:r>
              <a:rPr lang="hu-HU" dirty="0" smtClean="0"/>
              <a:t>házfalakon. </a:t>
            </a:r>
            <a:r>
              <a:rPr lang="hu-HU" dirty="0"/>
              <a:t>Ezzel éves szinten több tízezer forintot és mintegy 630 kg széndioxid-kibocsátást </a:t>
            </a:r>
            <a:r>
              <a:rPr lang="hu-HU" dirty="0" smtClean="0"/>
              <a:t>spórolhatunk </a:t>
            </a:r>
            <a:r>
              <a:rPr lang="hu-HU" dirty="0"/>
              <a:t>meg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628800" y="1305393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Cseréljük </a:t>
            </a:r>
            <a:r>
              <a:rPr lang="hu-HU" b="1" dirty="0"/>
              <a:t>le </a:t>
            </a:r>
            <a:r>
              <a:rPr lang="hu-HU" dirty="0"/>
              <a:t>a hagyományos izzókat </a:t>
            </a:r>
            <a:r>
              <a:rPr lang="hu-HU" dirty="0" smtClean="0"/>
              <a:t>energiatakarékosakra</a:t>
            </a:r>
            <a:r>
              <a:rPr lang="hu-HU" dirty="0"/>
              <a:t>!</a:t>
            </a:r>
          </a:p>
        </p:txBody>
      </p:sp>
      <p:pic>
        <p:nvPicPr>
          <p:cNvPr id="49" name="Picture 2" descr="H:\Egyéb\hokam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45" y="1486199"/>
            <a:ext cx="4233905" cy="28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soportba foglalás 15"/>
          <p:cNvGrpSpPr/>
          <p:nvPr/>
        </p:nvGrpSpPr>
        <p:grpSpPr>
          <a:xfrm>
            <a:off x="2661562" y="3337481"/>
            <a:ext cx="5083751" cy="2301341"/>
            <a:chOff x="2079680" y="3541494"/>
            <a:chExt cx="4982926" cy="2301341"/>
          </a:xfrm>
        </p:grpSpPr>
        <p:cxnSp>
          <p:nvCxnSpPr>
            <p:cNvPr id="18" name="Egyenes összekötő nyíllal 17"/>
            <p:cNvCxnSpPr/>
            <p:nvPr/>
          </p:nvCxnSpPr>
          <p:spPr>
            <a:xfrm flipV="1">
              <a:off x="7062606" y="3541494"/>
              <a:ext cx="0" cy="969150"/>
            </a:xfrm>
            <a:prstGeom prst="straightConnector1">
              <a:avLst/>
            </a:prstGeom>
            <a:ln w="1270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abadkézi sokszög 18"/>
            <p:cNvSpPr/>
            <p:nvPr/>
          </p:nvSpPr>
          <p:spPr>
            <a:xfrm>
              <a:off x="2079680" y="4500722"/>
              <a:ext cx="4981575" cy="1342113"/>
            </a:xfrm>
            <a:custGeom>
              <a:avLst/>
              <a:gdLst>
                <a:gd name="connsiteX0" fmla="*/ 4981575 w 4981575"/>
                <a:gd name="connsiteY0" fmla="*/ 0 h 1342113"/>
                <a:gd name="connsiteX1" fmla="*/ 4905375 w 4981575"/>
                <a:gd name="connsiteY1" fmla="*/ 361950 h 1342113"/>
                <a:gd name="connsiteX2" fmla="*/ 4638675 w 4981575"/>
                <a:gd name="connsiteY2" fmla="*/ 762000 h 1342113"/>
                <a:gd name="connsiteX3" fmla="*/ 3990975 w 4981575"/>
                <a:gd name="connsiteY3" fmla="*/ 914400 h 1342113"/>
                <a:gd name="connsiteX4" fmla="*/ 3457575 w 4981575"/>
                <a:gd name="connsiteY4" fmla="*/ 771525 h 1342113"/>
                <a:gd name="connsiteX5" fmla="*/ 2933700 w 4981575"/>
                <a:gd name="connsiteY5" fmla="*/ 504825 h 1342113"/>
                <a:gd name="connsiteX6" fmla="*/ 2447925 w 4981575"/>
                <a:gd name="connsiteY6" fmla="*/ 657225 h 1342113"/>
                <a:gd name="connsiteX7" fmla="*/ 2133600 w 4981575"/>
                <a:gd name="connsiteY7" fmla="*/ 1028700 h 1342113"/>
                <a:gd name="connsiteX8" fmla="*/ 1581150 w 4981575"/>
                <a:gd name="connsiteY8" fmla="*/ 1314450 h 1342113"/>
                <a:gd name="connsiteX9" fmla="*/ 962025 w 4981575"/>
                <a:gd name="connsiteY9" fmla="*/ 1295400 h 1342113"/>
                <a:gd name="connsiteX10" fmla="*/ 590550 w 4981575"/>
                <a:gd name="connsiteY10" fmla="*/ 1000125 h 1342113"/>
                <a:gd name="connsiteX11" fmla="*/ 0 w 4981575"/>
                <a:gd name="connsiteY11" fmla="*/ 914400 h 134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81575" h="1342113">
                  <a:moveTo>
                    <a:pt x="4981575" y="0"/>
                  </a:moveTo>
                  <a:cubicBezTo>
                    <a:pt x="4972050" y="117475"/>
                    <a:pt x="4962525" y="234950"/>
                    <a:pt x="4905375" y="361950"/>
                  </a:cubicBezTo>
                  <a:cubicBezTo>
                    <a:pt x="4848225" y="488950"/>
                    <a:pt x="4791075" y="669925"/>
                    <a:pt x="4638675" y="762000"/>
                  </a:cubicBezTo>
                  <a:cubicBezTo>
                    <a:pt x="4486275" y="854075"/>
                    <a:pt x="4187825" y="912813"/>
                    <a:pt x="3990975" y="914400"/>
                  </a:cubicBezTo>
                  <a:cubicBezTo>
                    <a:pt x="3794125" y="915988"/>
                    <a:pt x="3633787" y="839787"/>
                    <a:pt x="3457575" y="771525"/>
                  </a:cubicBezTo>
                  <a:cubicBezTo>
                    <a:pt x="3281363" y="703263"/>
                    <a:pt x="3101975" y="523875"/>
                    <a:pt x="2933700" y="504825"/>
                  </a:cubicBezTo>
                  <a:cubicBezTo>
                    <a:pt x="2765425" y="485775"/>
                    <a:pt x="2581275" y="569913"/>
                    <a:pt x="2447925" y="657225"/>
                  </a:cubicBezTo>
                  <a:cubicBezTo>
                    <a:pt x="2314575" y="744538"/>
                    <a:pt x="2278062" y="919163"/>
                    <a:pt x="2133600" y="1028700"/>
                  </a:cubicBezTo>
                  <a:cubicBezTo>
                    <a:pt x="1989137" y="1138238"/>
                    <a:pt x="1776412" y="1270000"/>
                    <a:pt x="1581150" y="1314450"/>
                  </a:cubicBezTo>
                  <a:cubicBezTo>
                    <a:pt x="1385888" y="1358900"/>
                    <a:pt x="1127125" y="1347787"/>
                    <a:pt x="962025" y="1295400"/>
                  </a:cubicBezTo>
                  <a:cubicBezTo>
                    <a:pt x="796925" y="1243013"/>
                    <a:pt x="750887" y="1063625"/>
                    <a:pt x="590550" y="1000125"/>
                  </a:cubicBezTo>
                  <a:cubicBezTo>
                    <a:pt x="430213" y="936625"/>
                    <a:pt x="215106" y="925512"/>
                    <a:pt x="0" y="914400"/>
                  </a:cubicBezTo>
                </a:path>
              </a:pathLst>
            </a:custGeom>
            <a:noFill/>
            <a:ln w="1270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6967573" y="1412776"/>
            <a:ext cx="1368152" cy="1768598"/>
            <a:chOff x="6378530" y="1679977"/>
            <a:chExt cx="1368152" cy="1768598"/>
          </a:xfrm>
        </p:grpSpPr>
        <p:sp>
          <p:nvSpPr>
            <p:cNvPr id="21" name="Szabadkézi sokszög 20"/>
            <p:cNvSpPr/>
            <p:nvPr/>
          </p:nvSpPr>
          <p:spPr>
            <a:xfrm>
              <a:off x="6378530" y="2173342"/>
              <a:ext cx="1368152" cy="1275233"/>
            </a:xfrm>
            <a:custGeom>
              <a:avLst/>
              <a:gdLst>
                <a:gd name="connsiteX0" fmla="*/ 476250 w 4067175"/>
                <a:gd name="connsiteY0" fmla="*/ 1247775 h 3790950"/>
                <a:gd name="connsiteX1" fmla="*/ 85725 w 4067175"/>
                <a:gd name="connsiteY1" fmla="*/ 1247775 h 3790950"/>
                <a:gd name="connsiteX2" fmla="*/ 0 w 4067175"/>
                <a:gd name="connsiteY2" fmla="*/ 1533525 h 3790950"/>
                <a:gd name="connsiteX3" fmla="*/ 390525 w 4067175"/>
                <a:gd name="connsiteY3" fmla="*/ 1724025 h 3790950"/>
                <a:gd name="connsiteX4" fmla="*/ 876300 w 4067175"/>
                <a:gd name="connsiteY4" fmla="*/ 1666875 h 3790950"/>
                <a:gd name="connsiteX5" fmla="*/ 942975 w 4067175"/>
                <a:gd name="connsiteY5" fmla="*/ 1876425 h 3790950"/>
                <a:gd name="connsiteX6" fmla="*/ 381000 w 4067175"/>
                <a:gd name="connsiteY6" fmla="*/ 2190750 h 3790950"/>
                <a:gd name="connsiteX7" fmla="*/ 514350 w 4067175"/>
                <a:gd name="connsiteY7" fmla="*/ 2543175 h 3790950"/>
                <a:gd name="connsiteX8" fmla="*/ 342900 w 4067175"/>
                <a:gd name="connsiteY8" fmla="*/ 2924175 h 3790950"/>
                <a:gd name="connsiteX9" fmla="*/ 790575 w 4067175"/>
                <a:gd name="connsiteY9" fmla="*/ 3181350 h 3790950"/>
                <a:gd name="connsiteX10" fmla="*/ 1276350 w 4067175"/>
                <a:gd name="connsiteY10" fmla="*/ 3267075 h 3790950"/>
                <a:gd name="connsiteX11" fmla="*/ 1228725 w 4067175"/>
                <a:gd name="connsiteY11" fmla="*/ 3790950 h 3790950"/>
                <a:gd name="connsiteX12" fmla="*/ 1524000 w 4067175"/>
                <a:gd name="connsiteY12" fmla="*/ 3790950 h 3790950"/>
                <a:gd name="connsiteX13" fmla="*/ 1743075 w 4067175"/>
                <a:gd name="connsiteY13" fmla="*/ 3152775 h 3790950"/>
                <a:gd name="connsiteX14" fmla="*/ 2152650 w 4067175"/>
                <a:gd name="connsiteY14" fmla="*/ 2981325 h 3790950"/>
                <a:gd name="connsiteX15" fmla="*/ 2305050 w 4067175"/>
                <a:gd name="connsiteY15" fmla="*/ 3457575 h 3790950"/>
                <a:gd name="connsiteX16" fmla="*/ 2705100 w 4067175"/>
                <a:gd name="connsiteY16" fmla="*/ 3562350 h 3790950"/>
                <a:gd name="connsiteX17" fmla="*/ 3057525 w 4067175"/>
                <a:gd name="connsiteY17" fmla="*/ 3467100 h 3790950"/>
                <a:gd name="connsiteX18" fmla="*/ 3162300 w 4067175"/>
                <a:gd name="connsiteY18" fmla="*/ 3314700 h 3790950"/>
                <a:gd name="connsiteX19" fmla="*/ 3162300 w 4067175"/>
                <a:gd name="connsiteY19" fmla="*/ 2790825 h 3790950"/>
                <a:gd name="connsiteX20" fmla="*/ 3333750 w 4067175"/>
                <a:gd name="connsiteY20" fmla="*/ 2552700 h 3790950"/>
                <a:gd name="connsiteX21" fmla="*/ 3495675 w 4067175"/>
                <a:gd name="connsiteY21" fmla="*/ 2667000 h 3790950"/>
                <a:gd name="connsiteX22" fmla="*/ 3790950 w 4067175"/>
                <a:gd name="connsiteY22" fmla="*/ 2647950 h 3790950"/>
                <a:gd name="connsiteX23" fmla="*/ 3924300 w 4067175"/>
                <a:gd name="connsiteY23" fmla="*/ 2428875 h 3790950"/>
                <a:gd name="connsiteX24" fmla="*/ 3905250 w 4067175"/>
                <a:gd name="connsiteY24" fmla="*/ 2181225 h 3790950"/>
                <a:gd name="connsiteX25" fmla="*/ 3667125 w 4067175"/>
                <a:gd name="connsiteY25" fmla="*/ 2028825 h 3790950"/>
                <a:gd name="connsiteX26" fmla="*/ 3676650 w 4067175"/>
                <a:gd name="connsiteY26" fmla="*/ 1847850 h 3790950"/>
                <a:gd name="connsiteX27" fmla="*/ 4010025 w 4067175"/>
                <a:gd name="connsiteY27" fmla="*/ 1866900 h 3790950"/>
                <a:gd name="connsiteX28" fmla="*/ 4067175 w 4067175"/>
                <a:gd name="connsiteY28" fmla="*/ 1628775 h 3790950"/>
                <a:gd name="connsiteX29" fmla="*/ 3781425 w 4067175"/>
                <a:gd name="connsiteY29" fmla="*/ 1543050 h 3790950"/>
                <a:gd name="connsiteX30" fmla="*/ 3733800 w 4067175"/>
                <a:gd name="connsiteY30" fmla="*/ 1314450 h 3790950"/>
                <a:gd name="connsiteX31" fmla="*/ 3362325 w 4067175"/>
                <a:gd name="connsiteY31" fmla="*/ 1295400 h 3790950"/>
                <a:gd name="connsiteX32" fmla="*/ 3190875 w 4067175"/>
                <a:gd name="connsiteY32" fmla="*/ 1571625 h 3790950"/>
                <a:gd name="connsiteX33" fmla="*/ 2924175 w 4067175"/>
                <a:gd name="connsiteY33" fmla="*/ 1571625 h 3790950"/>
                <a:gd name="connsiteX34" fmla="*/ 2876550 w 4067175"/>
                <a:gd name="connsiteY34" fmla="*/ 1371600 h 3790950"/>
                <a:gd name="connsiteX35" fmla="*/ 2876550 w 4067175"/>
                <a:gd name="connsiteY35" fmla="*/ 1200150 h 3790950"/>
                <a:gd name="connsiteX36" fmla="*/ 2390775 w 4067175"/>
                <a:gd name="connsiteY36" fmla="*/ 914400 h 3790950"/>
                <a:gd name="connsiteX37" fmla="*/ 2600325 w 4067175"/>
                <a:gd name="connsiteY37" fmla="*/ 66675 h 3790950"/>
                <a:gd name="connsiteX38" fmla="*/ 2219325 w 4067175"/>
                <a:gd name="connsiteY38" fmla="*/ 0 h 3790950"/>
                <a:gd name="connsiteX39" fmla="*/ 2047875 w 4067175"/>
                <a:gd name="connsiteY39" fmla="*/ 85725 h 3790950"/>
                <a:gd name="connsiteX40" fmla="*/ 2076450 w 4067175"/>
                <a:gd name="connsiteY40" fmla="*/ 895350 h 3790950"/>
                <a:gd name="connsiteX41" fmla="*/ 1847850 w 4067175"/>
                <a:gd name="connsiteY41" fmla="*/ 895350 h 3790950"/>
                <a:gd name="connsiteX42" fmla="*/ 1781175 w 4067175"/>
                <a:gd name="connsiteY42" fmla="*/ 733425 h 3790950"/>
                <a:gd name="connsiteX43" fmla="*/ 1619250 w 4067175"/>
                <a:gd name="connsiteY43" fmla="*/ 723900 h 3790950"/>
                <a:gd name="connsiteX44" fmla="*/ 1524000 w 4067175"/>
                <a:gd name="connsiteY44" fmla="*/ 923925 h 3790950"/>
                <a:gd name="connsiteX45" fmla="*/ 1295400 w 4067175"/>
                <a:gd name="connsiteY45" fmla="*/ 933450 h 3790950"/>
                <a:gd name="connsiteX46" fmla="*/ 1123950 w 4067175"/>
                <a:gd name="connsiteY46" fmla="*/ 466725 h 3790950"/>
                <a:gd name="connsiteX47" fmla="*/ 790575 w 4067175"/>
                <a:gd name="connsiteY47" fmla="*/ 495300 h 3790950"/>
                <a:gd name="connsiteX48" fmla="*/ 742950 w 4067175"/>
                <a:gd name="connsiteY48" fmla="*/ 942975 h 3790950"/>
                <a:gd name="connsiteX49" fmla="*/ 476250 w 4067175"/>
                <a:gd name="connsiteY49" fmla="*/ 1247775 h 379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67175" h="3790950">
                  <a:moveTo>
                    <a:pt x="476250" y="1247775"/>
                  </a:moveTo>
                  <a:lnTo>
                    <a:pt x="85725" y="1247775"/>
                  </a:lnTo>
                  <a:lnTo>
                    <a:pt x="0" y="1533525"/>
                  </a:lnTo>
                  <a:lnTo>
                    <a:pt x="390525" y="1724025"/>
                  </a:lnTo>
                  <a:lnTo>
                    <a:pt x="876300" y="1666875"/>
                  </a:lnTo>
                  <a:lnTo>
                    <a:pt x="942975" y="1876425"/>
                  </a:lnTo>
                  <a:lnTo>
                    <a:pt x="381000" y="2190750"/>
                  </a:lnTo>
                  <a:lnTo>
                    <a:pt x="514350" y="2543175"/>
                  </a:lnTo>
                  <a:lnTo>
                    <a:pt x="342900" y="2924175"/>
                  </a:lnTo>
                  <a:lnTo>
                    <a:pt x="790575" y="3181350"/>
                  </a:lnTo>
                  <a:lnTo>
                    <a:pt x="1276350" y="3267075"/>
                  </a:lnTo>
                  <a:lnTo>
                    <a:pt x="1228725" y="3790950"/>
                  </a:lnTo>
                  <a:lnTo>
                    <a:pt x="1524000" y="3790950"/>
                  </a:lnTo>
                  <a:lnTo>
                    <a:pt x="1743075" y="3152775"/>
                  </a:lnTo>
                  <a:lnTo>
                    <a:pt x="2152650" y="2981325"/>
                  </a:lnTo>
                  <a:lnTo>
                    <a:pt x="2305050" y="3457575"/>
                  </a:lnTo>
                  <a:lnTo>
                    <a:pt x="2705100" y="3562350"/>
                  </a:lnTo>
                  <a:lnTo>
                    <a:pt x="3057525" y="3467100"/>
                  </a:lnTo>
                  <a:lnTo>
                    <a:pt x="3162300" y="3314700"/>
                  </a:lnTo>
                  <a:lnTo>
                    <a:pt x="3162300" y="2790825"/>
                  </a:lnTo>
                  <a:lnTo>
                    <a:pt x="3333750" y="2552700"/>
                  </a:lnTo>
                  <a:lnTo>
                    <a:pt x="3495675" y="2667000"/>
                  </a:lnTo>
                  <a:lnTo>
                    <a:pt x="3790950" y="2647950"/>
                  </a:lnTo>
                  <a:lnTo>
                    <a:pt x="3924300" y="2428875"/>
                  </a:lnTo>
                  <a:lnTo>
                    <a:pt x="3905250" y="2181225"/>
                  </a:lnTo>
                  <a:lnTo>
                    <a:pt x="3667125" y="2028825"/>
                  </a:lnTo>
                  <a:lnTo>
                    <a:pt x="3676650" y="1847850"/>
                  </a:lnTo>
                  <a:lnTo>
                    <a:pt x="4010025" y="1866900"/>
                  </a:lnTo>
                  <a:lnTo>
                    <a:pt x="4067175" y="1628775"/>
                  </a:lnTo>
                  <a:lnTo>
                    <a:pt x="3781425" y="1543050"/>
                  </a:lnTo>
                  <a:lnTo>
                    <a:pt x="3733800" y="1314450"/>
                  </a:lnTo>
                  <a:lnTo>
                    <a:pt x="3362325" y="1295400"/>
                  </a:lnTo>
                  <a:lnTo>
                    <a:pt x="3190875" y="1571625"/>
                  </a:lnTo>
                  <a:lnTo>
                    <a:pt x="2924175" y="1571625"/>
                  </a:lnTo>
                  <a:lnTo>
                    <a:pt x="2876550" y="1371600"/>
                  </a:lnTo>
                  <a:lnTo>
                    <a:pt x="2876550" y="1200150"/>
                  </a:lnTo>
                  <a:lnTo>
                    <a:pt x="2390775" y="914400"/>
                  </a:lnTo>
                  <a:lnTo>
                    <a:pt x="2600325" y="66675"/>
                  </a:lnTo>
                  <a:lnTo>
                    <a:pt x="2219325" y="0"/>
                  </a:lnTo>
                  <a:lnTo>
                    <a:pt x="2047875" y="85725"/>
                  </a:lnTo>
                  <a:lnTo>
                    <a:pt x="2076450" y="895350"/>
                  </a:lnTo>
                  <a:lnTo>
                    <a:pt x="1847850" y="895350"/>
                  </a:lnTo>
                  <a:lnTo>
                    <a:pt x="1781175" y="733425"/>
                  </a:lnTo>
                  <a:lnTo>
                    <a:pt x="1619250" y="723900"/>
                  </a:lnTo>
                  <a:lnTo>
                    <a:pt x="1524000" y="923925"/>
                  </a:lnTo>
                  <a:lnTo>
                    <a:pt x="1295400" y="933450"/>
                  </a:lnTo>
                  <a:lnTo>
                    <a:pt x="1123950" y="466725"/>
                  </a:lnTo>
                  <a:lnTo>
                    <a:pt x="790575" y="495300"/>
                  </a:lnTo>
                  <a:lnTo>
                    <a:pt x="742950" y="942975"/>
                  </a:lnTo>
                  <a:lnTo>
                    <a:pt x="476250" y="124777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plastic">
              <a:bevelT w="139700" h="139700" prst="divot"/>
              <a:bevelB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528897" y="1679977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/>
                <a:t>Berlin</a:t>
              </a:r>
              <a:endParaRPr lang="hu-HU" sz="2800" b="1" dirty="0"/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1768649" y="4962704"/>
            <a:ext cx="684803" cy="1064797"/>
            <a:chOff x="1279500" y="5147370"/>
            <a:chExt cx="684803" cy="1064797"/>
          </a:xfrm>
        </p:grpSpPr>
        <p:sp>
          <p:nvSpPr>
            <p:cNvPr id="24" name="Szabadkézi sokszög 23"/>
            <p:cNvSpPr/>
            <p:nvPr/>
          </p:nvSpPr>
          <p:spPr>
            <a:xfrm>
              <a:off x="1316231" y="5147370"/>
              <a:ext cx="648072" cy="655937"/>
            </a:xfrm>
            <a:custGeom>
              <a:avLst/>
              <a:gdLst>
                <a:gd name="connsiteX0" fmla="*/ 1019175 w 1838325"/>
                <a:gd name="connsiteY0" fmla="*/ 0 h 1905000"/>
                <a:gd name="connsiteX1" fmla="*/ 1609725 w 1838325"/>
                <a:gd name="connsiteY1" fmla="*/ 276225 h 1905000"/>
                <a:gd name="connsiteX2" fmla="*/ 1790700 w 1838325"/>
                <a:gd name="connsiteY2" fmla="*/ 828675 h 1905000"/>
                <a:gd name="connsiteX3" fmla="*/ 1838325 w 1838325"/>
                <a:gd name="connsiteY3" fmla="*/ 1152525 h 1905000"/>
                <a:gd name="connsiteX4" fmla="*/ 1562100 w 1838325"/>
                <a:gd name="connsiteY4" fmla="*/ 1876425 h 1905000"/>
                <a:gd name="connsiteX5" fmla="*/ 1019175 w 1838325"/>
                <a:gd name="connsiteY5" fmla="*/ 1905000 h 1905000"/>
                <a:gd name="connsiteX6" fmla="*/ 952500 w 1838325"/>
                <a:gd name="connsiteY6" fmla="*/ 1562100 h 1905000"/>
                <a:gd name="connsiteX7" fmla="*/ 647700 w 1838325"/>
                <a:gd name="connsiteY7" fmla="*/ 1638300 h 1905000"/>
                <a:gd name="connsiteX8" fmla="*/ 476250 w 1838325"/>
                <a:gd name="connsiteY8" fmla="*/ 1247775 h 1905000"/>
                <a:gd name="connsiteX9" fmla="*/ 209550 w 1838325"/>
                <a:gd name="connsiteY9" fmla="*/ 1266825 h 1905000"/>
                <a:gd name="connsiteX10" fmla="*/ 0 w 1838325"/>
                <a:gd name="connsiteY10" fmla="*/ 981075 h 1905000"/>
                <a:gd name="connsiteX11" fmla="*/ 314325 w 1838325"/>
                <a:gd name="connsiteY11" fmla="*/ 390525 h 1905000"/>
                <a:gd name="connsiteX12" fmla="*/ 1019175 w 1838325"/>
                <a:gd name="connsiteY12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8325" h="1905000">
                  <a:moveTo>
                    <a:pt x="1019175" y="0"/>
                  </a:moveTo>
                  <a:lnTo>
                    <a:pt x="1609725" y="276225"/>
                  </a:lnTo>
                  <a:lnTo>
                    <a:pt x="1790700" y="828675"/>
                  </a:lnTo>
                  <a:lnTo>
                    <a:pt x="1838325" y="1152525"/>
                  </a:lnTo>
                  <a:lnTo>
                    <a:pt x="1562100" y="1876425"/>
                  </a:lnTo>
                  <a:lnTo>
                    <a:pt x="1019175" y="1905000"/>
                  </a:lnTo>
                  <a:lnTo>
                    <a:pt x="952500" y="1562100"/>
                  </a:lnTo>
                  <a:lnTo>
                    <a:pt x="647700" y="1638300"/>
                  </a:lnTo>
                  <a:lnTo>
                    <a:pt x="476250" y="1247775"/>
                  </a:lnTo>
                  <a:lnTo>
                    <a:pt x="209550" y="1266825"/>
                  </a:lnTo>
                  <a:lnTo>
                    <a:pt x="0" y="981075"/>
                  </a:lnTo>
                  <a:lnTo>
                    <a:pt x="314325" y="390525"/>
                  </a:lnTo>
                  <a:lnTo>
                    <a:pt x="1019175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plastic">
              <a:bevelT w="139700" h="139700" prst="divot"/>
              <a:bevelB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1279500" y="584283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Bonn</a:t>
              </a:r>
              <a:endParaRPr lang="hu-HU" b="1" dirty="0"/>
            </a:p>
          </p:txBody>
        </p:sp>
      </p:grpSp>
      <p:pic>
        <p:nvPicPr>
          <p:cNvPr id="26" name="Kép 25" descr="http://makettek.hu/kep.php/3/3569_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61" y="2992823"/>
            <a:ext cx="2211288" cy="165846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Felhő 26"/>
          <p:cNvSpPr/>
          <p:nvPr/>
        </p:nvSpPr>
        <p:spPr>
          <a:xfrm>
            <a:off x="1263093" y="2160572"/>
            <a:ext cx="3144353" cy="2454129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CC3300"/>
                </a:solidFill>
              </a:rPr>
              <a:t>259 kg CO</a:t>
            </a:r>
            <a:r>
              <a:rPr lang="hu-HU" sz="2000" b="1" baseline="-25000" dirty="0" smtClean="0">
                <a:solidFill>
                  <a:srgbClr val="CC3300"/>
                </a:solidFill>
              </a:rPr>
              <a:t>2</a:t>
            </a:r>
            <a:endParaRPr lang="hu-HU" sz="2000" b="1" baseline="-25000" dirty="0">
              <a:solidFill>
                <a:srgbClr val="CC3300"/>
              </a:solidFill>
            </a:endParaRPr>
          </a:p>
        </p:txBody>
      </p:sp>
      <p:pic>
        <p:nvPicPr>
          <p:cNvPr id="28" name="Kép 27" descr="http://www.faltetovalas.hu/products/1014_1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5" b="17780"/>
          <a:stretch/>
        </p:blipFill>
        <p:spPr bwMode="auto">
          <a:xfrm flipH="1">
            <a:off x="3093628" y="3181374"/>
            <a:ext cx="4183533" cy="13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Felhő 28"/>
          <p:cNvSpPr/>
          <p:nvPr/>
        </p:nvSpPr>
        <p:spPr>
          <a:xfrm>
            <a:off x="1022293" y="1830735"/>
            <a:ext cx="2214246" cy="1728192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CC3300"/>
                </a:solidFill>
              </a:rPr>
              <a:t>160 kg CO</a:t>
            </a:r>
            <a:r>
              <a:rPr lang="hu-HU" sz="2000" b="1" baseline="-25000" dirty="0" smtClean="0">
                <a:solidFill>
                  <a:srgbClr val="CC3300"/>
                </a:solidFill>
              </a:rPr>
              <a:t>2</a:t>
            </a:r>
            <a:endParaRPr lang="hu-HU" sz="2000" b="1" baseline="-25000" dirty="0">
              <a:solidFill>
                <a:srgbClr val="CC3300"/>
              </a:solidFill>
            </a:endParaRPr>
          </a:p>
        </p:txBody>
      </p:sp>
      <p:pic>
        <p:nvPicPr>
          <p:cNvPr id="30" name="Kép 29" descr="http://4.bp.blogspot.com/-22gIkMBcHg0/To2wgegZxvI/AAAAAAAABss/HRg8TGPnxEo/s400/2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9341" y="2708524"/>
            <a:ext cx="3539167" cy="182267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Felhő 30"/>
          <p:cNvSpPr/>
          <p:nvPr/>
        </p:nvSpPr>
        <p:spPr>
          <a:xfrm>
            <a:off x="2197594" y="3181374"/>
            <a:ext cx="1275350" cy="995395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CC3300"/>
                </a:solidFill>
              </a:rPr>
              <a:t>35 kg CO</a:t>
            </a:r>
            <a:r>
              <a:rPr lang="hu-HU" sz="2000" b="1" baseline="-25000" dirty="0" smtClean="0">
                <a:solidFill>
                  <a:srgbClr val="CC3300"/>
                </a:solidFill>
              </a:rPr>
              <a:t>2</a:t>
            </a:r>
            <a:endParaRPr lang="hu-HU" sz="2000" b="1" baseline="-25000" dirty="0">
              <a:solidFill>
                <a:srgbClr val="CC3300"/>
              </a:solidFill>
            </a:endParaRPr>
          </a:p>
        </p:txBody>
      </p:sp>
      <p:pic>
        <p:nvPicPr>
          <p:cNvPr id="32" name="Kép 31" descr="http://m.blog.hu/ab/absolute/image/passzivhaz_isoshell_vesztesegek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5" y="1286719"/>
            <a:ext cx="4502275" cy="315685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églalap 33"/>
          <p:cNvSpPr/>
          <p:nvPr/>
        </p:nvSpPr>
        <p:spPr>
          <a:xfrm>
            <a:off x="2618315" y="5898039"/>
            <a:ext cx="3393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Gyűjtsük </a:t>
            </a:r>
            <a:r>
              <a:rPr lang="hu-HU" b="1" dirty="0" smtClean="0"/>
              <a:t>szelektíven a hulladékot!</a:t>
            </a:r>
            <a:endParaRPr lang="hu-HU" b="1" dirty="0"/>
          </a:p>
        </p:txBody>
      </p:sp>
      <p:sp>
        <p:nvSpPr>
          <p:cNvPr id="37" name="Téglalap 36"/>
          <p:cNvSpPr/>
          <p:nvPr/>
        </p:nvSpPr>
        <p:spPr>
          <a:xfrm>
            <a:off x="467544" y="5085184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Kapcsoljuk </a:t>
            </a:r>
            <a:r>
              <a:rPr lang="hu-HU" b="1" dirty="0"/>
              <a:t>ki a készülékeket! </a:t>
            </a:r>
            <a:r>
              <a:rPr lang="hu-HU" dirty="0"/>
              <a:t>Ha a használaton kívüli készülékeket ( tv, dekóder, hifi stb.) </a:t>
            </a:r>
            <a:r>
              <a:rPr lang="hu-HU" dirty="0" err="1"/>
              <a:t>standby</a:t>
            </a:r>
            <a:r>
              <a:rPr lang="hu-HU" dirty="0"/>
              <a:t> üzemmódban </a:t>
            </a:r>
            <a:r>
              <a:rPr lang="hu-HU" dirty="0" smtClean="0"/>
              <a:t>hagyjuk, </a:t>
            </a:r>
            <a:r>
              <a:rPr lang="hu-HU" dirty="0"/>
              <a:t>akkor az évente akár 20-25 ezer forint többletköltséget jelenthet</a:t>
            </a:r>
            <a:r>
              <a:rPr lang="hu-HU" dirty="0" smtClean="0"/>
              <a:t>.</a:t>
            </a:r>
            <a:endParaRPr lang="hu-HU" dirty="0"/>
          </a:p>
        </p:txBody>
      </p:sp>
      <p:grpSp>
        <p:nvGrpSpPr>
          <p:cNvPr id="38" name="Csoportba foglalás 37"/>
          <p:cNvGrpSpPr/>
          <p:nvPr/>
        </p:nvGrpSpPr>
        <p:grpSpPr>
          <a:xfrm>
            <a:off x="1083342" y="1878155"/>
            <a:ext cx="7099313" cy="4012183"/>
            <a:chOff x="1299992" y="1890774"/>
            <a:chExt cx="7099313" cy="4012183"/>
          </a:xfrm>
        </p:grpSpPr>
        <p:pic>
          <p:nvPicPr>
            <p:cNvPr id="39" name="Kép 38" descr="http://vse-e.com/published/publicdata/KABEL26KABELOPT/attachments/SC/products_pictures/14e8_enl.jpg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6" t="34809" r="34341" b="35198"/>
            <a:stretch/>
          </p:blipFill>
          <p:spPr bwMode="auto">
            <a:xfrm>
              <a:off x="1299992" y="1890774"/>
              <a:ext cx="937238" cy="93601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340" y="2205469"/>
              <a:ext cx="1446510" cy="1586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Szabadkézi sokszög 40"/>
            <p:cNvSpPr/>
            <p:nvPr/>
          </p:nvSpPr>
          <p:spPr>
            <a:xfrm>
              <a:off x="2954804" y="3756260"/>
              <a:ext cx="1413974" cy="2028124"/>
            </a:xfrm>
            <a:custGeom>
              <a:avLst/>
              <a:gdLst>
                <a:gd name="connsiteX0" fmla="*/ 1413974 w 1413974"/>
                <a:gd name="connsiteY0" fmla="*/ 1568450 h 2028124"/>
                <a:gd name="connsiteX1" fmla="*/ 1052024 w 1413974"/>
                <a:gd name="connsiteY1" fmla="*/ 1631950 h 2028124"/>
                <a:gd name="connsiteX2" fmla="*/ 886924 w 1413974"/>
                <a:gd name="connsiteY2" fmla="*/ 1924050 h 2028124"/>
                <a:gd name="connsiteX3" fmla="*/ 626574 w 1413974"/>
                <a:gd name="connsiteY3" fmla="*/ 2025650 h 2028124"/>
                <a:gd name="connsiteX4" fmla="*/ 105874 w 1413974"/>
                <a:gd name="connsiteY4" fmla="*/ 1962150 h 2028124"/>
                <a:gd name="connsiteX5" fmla="*/ 4274 w 1413974"/>
                <a:gd name="connsiteY5" fmla="*/ 1612900 h 2028124"/>
                <a:gd name="connsiteX6" fmla="*/ 182074 w 1413974"/>
                <a:gd name="connsiteY6" fmla="*/ 1181100 h 2028124"/>
                <a:gd name="connsiteX7" fmla="*/ 531324 w 1413974"/>
                <a:gd name="connsiteY7" fmla="*/ 1085850 h 2028124"/>
                <a:gd name="connsiteX8" fmla="*/ 829774 w 1413974"/>
                <a:gd name="connsiteY8" fmla="*/ 812800 h 2028124"/>
                <a:gd name="connsiteX9" fmla="*/ 671024 w 1413974"/>
                <a:gd name="connsiteY9" fmla="*/ 514350 h 2028124"/>
                <a:gd name="connsiteX10" fmla="*/ 321774 w 1413974"/>
                <a:gd name="connsiteY10" fmla="*/ 419100 h 2028124"/>
                <a:gd name="connsiteX11" fmla="*/ 131274 w 1413974"/>
                <a:gd name="connsiteY11" fmla="*/ 336550 h 2028124"/>
                <a:gd name="connsiteX12" fmla="*/ 99524 w 1413974"/>
                <a:gd name="connsiteY12" fmla="*/ 114300 h 2028124"/>
                <a:gd name="connsiteX13" fmla="*/ 36024 w 1413974"/>
                <a:gd name="connsiteY13" fmla="*/ 0 h 202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3974" h="2028124">
                  <a:moveTo>
                    <a:pt x="1413974" y="1568450"/>
                  </a:moveTo>
                  <a:cubicBezTo>
                    <a:pt x="1276920" y="1570566"/>
                    <a:pt x="1139866" y="1572683"/>
                    <a:pt x="1052024" y="1631950"/>
                  </a:cubicBezTo>
                  <a:cubicBezTo>
                    <a:pt x="964182" y="1691217"/>
                    <a:pt x="957832" y="1858433"/>
                    <a:pt x="886924" y="1924050"/>
                  </a:cubicBezTo>
                  <a:cubicBezTo>
                    <a:pt x="816016" y="1989667"/>
                    <a:pt x="756749" y="2019300"/>
                    <a:pt x="626574" y="2025650"/>
                  </a:cubicBezTo>
                  <a:cubicBezTo>
                    <a:pt x="496399" y="2032000"/>
                    <a:pt x="209591" y="2030942"/>
                    <a:pt x="105874" y="1962150"/>
                  </a:cubicBezTo>
                  <a:cubicBezTo>
                    <a:pt x="2157" y="1893358"/>
                    <a:pt x="-8426" y="1743075"/>
                    <a:pt x="4274" y="1612900"/>
                  </a:cubicBezTo>
                  <a:cubicBezTo>
                    <a:pt x="16974" y="1482725"/>
                    <a:pt x="94232" y="1268942"/>
                    <a:pt x="182074" y="1181100"/>
                  </a:cubicBezTo>
                  <a:cubicBezTo>
                    <a:pt x="269916" y="1093258"/>
                    <a:pt x="423374" y="1147233"/>
                    <a:pt x="531324" y="1085850"/>
                  </a:cubicBezTo>
                  <a:cubicBezTo>
                    <a:pt x="639274" y="1024467"/>
                    <a:pt x="806491" y="908050"/>
                    <a:pt x="829774" y="812800"/>
                  </a:cubicBezTo>
                  <a:cubicBezTo>
                    <a:pt x="853057" y="717550"/>
                    <a:pt x="755691" y="579967"/>
                    <a:pt x="671024" y="514350"/>
                  </a:cubicBezTo>
                  <a:cubicBezTo>
                    <a:pt x="586357" y="448733"/>
                    <a:pt x="411732" y="448733"/>
                    <a:pt x="321774" y="419100"/>
                  </a:cubicBezTo>
                  <a:cubicBezTo>
                    <a:pt x="231816" y="389467"/>
                    <a:pt x="168316" y="387350"/>
                    <a:pt x="131274" y="336550"/>
                  </a:cubicBezTo>
                  <a:cubicBezTo>
                    <a:pt x="94232" y="285750"/>
                    <a:pt x="115399" y="170392"/>
                    <a:pt x="99524" y="114300"/>
                  </a:cubicBezTo>
                  <a:cubicBezTo>
                    <a:pt x="83649" y="58208"/>
                    <a:pt x="59836" y="29104"/>
                    <a:pt x="36024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Jobbra nyíl 41"/>
            <p:cNvSpPr/>
            <p:nvPr/>
          </p:nvSpPr>
          <p:spPr>
            <a:xfrm rot="1278143">
              <a:off x="3802422" y="2854363"/>
              <a:ext cx="586971" cy="357078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3" name="Kép 42"/>
            <p:cNvPicPr/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1250" b="79917" l="36615" r="71771"/>
                      </a14:imgEffect>
                    </a14:imgLayer>
                  </a14:imgProps>
                </a:ext>
              </a:extLst>
            </a:blip>
            <a:srcRect l="36087" t="29275" r="27827" b="17869"/>
            <a:stretch/>
          </p:blipFill>
          <p:spPr bwMode="auto">
            <a:xfrm rot="949642">
              <a:off x="4754665" y="2566632"/>
              <a:ext cx="3644640" cy="33363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82727" l="0" r="98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591" y="4855001"/>
              <a:ext cx="1031292" cy="731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5" name="Téglalap 44"/>
          <p:cNvSpPr/>
          <p:nvPr/>
        </p:nvSpPr>
        <p:spPr>
          <a:xfrm>
            <a:off x="1147263" y="1036995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Húzzuk </a:t>
            </a:r>
            <a:r>
              <a:rPr lang="hu-HU" b="1" dirty="0"/>
              <a:t>ki a konnektorból</a:t>
            </a:r>
            <a:r>
              <a:rPr lang="hu-HU" dirty="0"/>
              <a:t> a mobiltelefon töltőjét, ha nem </a:t>
            </a:r>
            <a:r>
              <a:rPr lang="hu-HU" dirty="0" smtClean="0"/>
              <a:t>használjuk.</a:t>
            </a:r>
            <a:endParaRPr lang="hu-HU" dirty="0"/>
          </a:p>
        </p:txBody>
      </p:sp>
      <p:sp>
        <p:nvSpPr>
          <p:cNvPr id="47" name="Téglalap 46"/>
          <p:cNvSpPr/>
          <p:nvPr/>
        </p:nvSpPr>
        <p:spPr>
          <a:xfrm>
            <a:off x="143767" y="123147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Takarékoskodjunk a vízzel! </a:t>
            </a:r>
            <a:r>
              <a:rPr lang="hu-HU" dirty="0" smtClean="0"/>
              <a:t>Zuhanyozzunk</a:t>
            </a:r>
            <a:r>
              <a:rPr lang="hu-HU" dirty="0"/>
              <a:t> fürdés helyett és fogmosás közben </a:t>
            </a:r>
            <a:r>
              <a:rPr lang="hu-HU" dirty="0" smtClean="0"/>
              <a:t>zárjuk </a:t>
            </a:r>
            <a:r>
              <a:rPr lang="hu-HU" dirty="0"/>
              <a:t>el csapot!</a:t>
            </a:r>
          </a:p>
        </p:txBody>
      </p:sp>
    </p:spTree>
    <p:extLst>
      <p:ext uri="{BB962C8B-B14F-4D97-AF65-F5344CB8AC3E}">
        <p14:creationId xmlns:p14="http://schemas.microsoft.com/office/powerpoint/2010/main" val="563029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8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3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2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2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0"/>
                            </p:stCondLst>
                            <p:childTnLst>
                              <p:par>
                                <p:cTn id="2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2"/>
      <p:bldP spid="6" grpId="2"/>
      <p:bldP spid="6" grpId="4"/>
      <p:bldP spid="27" grpId="0" animBg="1"/>
      <p:bldP spid="27" grpId="1" animBg="1"/>
      <p:bldP spid="29" grpId="0" animBg="1"/>
      <p:bldP spid="29" grpId="1" animBg="1"/>
      <p:bldP spid="31" grpId="0" animBg="1"/>
      <p:bldP spid="34" grpId="2"/>
      <p:bldP spid="34" grpId="3"/>
      <p:bldP spid="37" grpId="0"/>
      <p:bldP spid="37" grpId="1"/>
      <p:bldP spid="45" grpId="0"/>
      <p:bldP spid="45" grpId="1"/>
      <p:bldP spid="47" grpId="3"/>
      <p:bldP spid="47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:\pendrive5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53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49963" y="3645023"/>
            <a:ext cx="6628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>
                <a:solidFill>
                  <a:srgbClr val="FFFF00"/>
                </a:solidFill>
                <a:latin typeface="Segoe Print" pitchFamily="2" charset="0"/>
              </a:rPr>
              <a:t>Köszönöm a figyelmet!</a:t>
            </a:r>
            <a:endParaRPr lang="hu-HU" sz="4400" dirty="0">
              <a:solidFill>
                <a:srgbClr val="FFFF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596298" y="0"/>
            <a:ext cx="453650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Monotype Corsiva" pitchFamily="66" charset="0"/>
                <a:cs typeface="Vijaya" panose="020B0604020202020204" pitchFamily="34" charset="0"/>
              </a:rPr>
              <a:t>Az üvegházhatás</a:t>
            </a:r>
            <a:endParaRPr lang="hu-HU" sz="4400" b="1" dirty="0">
              <a:latin typeface="Monotype Corsiva" pitchFamily="66" charset="0"/>
              <a:cs typeface="Vijaya" panose="020B0604020202020204" pitchFamily="34" charset="0"/>
            </a:endParaRPr>
          </a:p>
        </p:txBody>
      </p:sp>
      <p:pic>
        <p:nvPicPr>
          <p:cNvPr id="4" name="Kép 3" descr="http://3.bp.blogspot.com/-hQsBC2fBrIg/T7-QtDb9gEI/AAAAAAAABp0/Cqrbf_ufuYI/s1600/uveghazhata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22" y="873466"/>
            <a:ext cx="489585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5618856" y="1124744"/>
            <a:ext cx="3347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üvegházhatás alapvetően nem negatív fogalom, hisz a jelenléte tette lehetővé a földi élet kialakulását és fennmaradását, nélküle elviselhetetlenül hideg lenne bolygónkon (-18°C körüli lenne az átlaghőmérséklet).</a:t>
            </a:r>
          </a:p>
        </p:txBody>
      </p:sp>
      <p:sp>
        <p:nvSpPr>
          <p:cNvPr id="8" name="Téglalap 7"/>
          <p:cNvSpPr/>
          <p:nvPr/>
        </p:nvSpPr>
        <p:spPr>
          <a:xfrm>
            <a:off x="5670065" y="3399734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CO</a:t>
            </a:r>
            <a:r>
              <a:rPr lang="hu-HU" baseline="-25000" dirty="0"/>
              <a:t>2</a:t>
            </a:r>
            <a:r>
              <a:rPr lang="hu-HU" dirty="0"/>
              <a:t> széndioxid</a:t>
            </a:r>
          </a:p>
        </p:txBody>
      </p:sp>
      <p:sp>
        <p:nvSpPr>
          <p:cNvPr id="9" name="Téglalap 8"/>
          <p:cNvSpPr/>
          <p:nvPr/>
        </p:nvSpPr>
        <p:spPr>
          <a:xfrm>
            <a:off x="5690195" y="3770614"/>
            <a:ext cx="117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CH</a:t>
            </a:r>
            <a:r>
              <a:rPr lang="hu-HU" baseline="-25000" dirty="0"/>
              <a:t>4 </a:t>
            </a:r>
            <a:r>
              <a:rPr lang="hu-HU" dirty="0"/>
              <a:t>metán</a:t>
            </a:r>
          </a:p>
        </p:txBody>
      </p:sp>
      <p:sp>
        <p:nvSpPr>
          <p:cNvPr id="10" name="Téglalap 9"/>
          <p:cNvSpPr/>
          <p:nvPr/>
        </p:nvSpPr>
        <p:spPr>
          <a:xfrm>
            <a:off x="5690195" y="4139946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N</a:t>
            </a:r>
            <a:r>
              <a:rPr lang="hu-HU" baseline="-25000" dirty="0"/>
              <a:t>2</a:t>
            </a:r>
            <a:r>
              <a:rPr lang="hu-HU" dirty="0"/>
              <a:t>O </a:t>
            </a:r>
            <a:r>
              <a:rPr lang="hu-HU" dirty="0" err="1"/>
              <a:t>dinitrogén-oxid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5713015" y="4500751"/>
            <a:ext cx="2839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CFC-k</a:t>
            </a:r>
            <a:r>
              <a:rPr lang="hu-HU" dirty="0"/>
              <a:t> (CFCl</a:t>
            </a:r>
            <a:r>
              <a:rPr lang="hu-HU" baseline="-25000" dirty="0"/>
              <a:t>3</a:t>
            </a:r>
            <a:r>
              <a:rPr lang="hu-HU" dirty="0"/>
              <a:t>, CF</a:t>
            </a:r>
            <a:r>
              <a:rPr lang="hu-HU" baseline="-25000" dirty="0"/>
              <a:t>2</a:t>
            </a:r>
            <a:r>
              <a:rPr lang="hu-HU" dirty="0"/>
              <a:t>Cl</a:t>
            </a:r>
            <a:r>
              <a:rPr lang="hu-HU" baseline="-25000" dirty="0"/>
              <a:t>2</a:t>
            </a:r>
            <a:r>
              <a:rPr lang="hu-HU" dirty="0"/>
              <a:t>), </a:t>
            </a:r>
            <a:r>
              <a:rPr lang="hu-HU" dirty="0" err="1"/>
              <a:t>kloro-fluorokarbonok</a:t>
            </a:r>
            <a:r>
              <a:rPr lang="hu-HU" dirty="0"/>
              <a:t> , vagy más néven freonok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713015" y="5395506"/>
            <a:ext cx="917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O</a:t>
            </a:r>
            <a:r>
              <a:rPr lang="hu-HU" baseline="-25000" dirty="0"/>
              <a:t>3</a:t>
            </a:r>
            <a:r>
              <a:rPr lang="hu-HU" dirty="0"/>
              <a:t> ózon</a:t>
            </a:r>
          </a:p>
        </p:txBody>
      </p:sp>
      <p:sp>
        <p:nvSpPr>
          <p:cNvPr id="13" name="Téglalap 12"/>
          <p:cNvSpPr/>
          <p:nvPr/>
        </p:nvSpPr>
        <p:spPr>
          <a:xfrm>
            <a:off x="5713015" y="5775998"/>
            <a:ext cx="1347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</a:t>
            </a:r>
            <a:r>
              <a:rPr lang="hu-HU" baseline="-25000" dirty="0" smtClean="0"/>
              <a:t>2</a:t>
            </a:r>
            <a:r>
              <a:rPr lang="hu-HU" dirty="0" smtClean="0"/>
              <a:t>O vízgőz</a:t>
            </a:r>
            <a:endParaRPr lang="hu-HU" dirty="0"/>
          </a:p>
        </p:txBody>
      </p:sp>
      <p:pic>
        <p:nvPicPr>
          <p:cNvPr id="14" name="Kép 13" descr="http://4.bp.blogspot.com/-OWDBLlHY-pM/TzvwYlwaF_I/AAAAAAAAACU/HyzH1k-0kgE/s1600/uveghazhata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507" y="873466"/>
            <a:ext cx="4264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5400873" y="832211"/>
            <a:ext cx="36369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Nem csak az </a:t>
            </a:r>
            <a:r>
              <a:rPr lang="hu-HU" dirty="0"/>
              <a:t>éghajlat természetes változékonysága miatt nő a Föld átlaghőmérséklete, hanem az emberi tevékenység </a:t>
            </a:r>
            <a:r>
              <a:rPr lang="hu-HU" dirty="0" smtClean="0"/>
              <a:t>miatt is. </a:t>
            </a:r>
          </a:p>
          <a:p>
            <a:r>
              <a:rPr lang="hu-HU" dirty="0" smtClean="0"/>
              <a:t>Az </a:t>
            </a:r>
            <a:r>
              <a:rPr lang="hu-HU" dirty="0"/>
              <a:t>üvegházhatású gázok légkörben való feldúsulásáért elsősorban az </a:t>
            </a:r>
            <a:r>
              <a:rPr lang="hu-HU" dirty="0" smtClean="0"/>
              <a:t>ipar, </a:t>
            </a:r>
            <a:r>
              <a:rPr lang="hu-HU" dirty="0"/>
              <a:t>a </a:t>
            </a:r>
            <a:r>
              <a:rPr lang="hu-HU" dirty="0" smtClean="0"/>
              <a:t>közlekedés, </a:t>
            </a:r>
            <a:r>
              <a:rPr lang="hu-HU" dirty="0"/>
              <a:t>a lakossági </a:t>
            </a:r>
            <a:r>
              <a:rPr lang="hu-HU" dirty="0" smtClean="0"/>
              <a:t>energiahasználat és </a:t>
            </a:r>
            <a:r>
              <a:rPr lang="hu-HU" dirty="0"/>
              <a:t>a </a:t>
            </a:r>
            <a:r>
              <a:rPr lang="hu-HU" dirty="0" smtClean="0"/>
              <a:t>mezőgazdaság a felelős.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0961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599546" y="5907356"/>
            <a:ext cx="8016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városokban </a:t>
            </a:r>
            <a:r>
              <a:rPr lang="hu-HU" dirty="0"/>
              <a:t>mindenféle szemét a nyitott kanálisokban </a:t>
            </a:r>
            <a:r>
              <a:rPr lang="hu-HU" dirty="0" smtClean="0"/>
              <a:t>hömpölygött </a:t>
            </a:r>
            <a:r>
              <a:rPr lang="hu-HU" dirty="0"/>
              <a:t>a csatornák felé, és a vágóhidakból a vér az utcákon </a:t>
            </a:r>
            <a:r>
              <a:rPr lang="hu-HU" dirty="0" smtClean="0"/>
              <a:t>folyt. 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12225" y="0"/>
            <a:ext cx="6413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4400" b="1" dirty="0">
                <a:latin typeface="Monotype Corsiva" pitchFamily="66" charset="0"/>
                <a:ea typeface="+mj-ea"/>
                <a:cs typeface="Vijaya" panose="020B0604020202020204" pitchFamily="34" charset="0"/>
              </a:rPr>
              <a:t>A környezetszennyezés </a:t>
            </a:r>
            <a:r>
              <a:rPr lang="hu-HU" sz="4400" b="1" dirty="0" smtClean="0">
                <a:latin typeface="Monotype Corsiva" pitchFamily="66" charset="0"/>
                <a:ea typeface="+mj-ea"/>
                <a:cs typeface="Vijaya" panose="020B0604020202020204" pitchFamily="34" charset="0"/>
              </a:rPr>
              <a:t>kezdete</a:t>
            </a:r>
            <a:endParaRPr lang="hu-HU" sz="4400" b="1" dirty="0">
              <a:latin typeface="Monotype Corsiva" pitchFamily="66" charset="0"/>
              <a:ea typeface="+mj-ea"/>
              <a:cs typeface="Vijaya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23528" y="81612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Európában századokon keresztül megszokott volt, hogy a városok bűzlöttek a </a:t>
            </a:r>
            <a:r>
              <a:rPr lang="hu-HU" dirty="0" smtClean="0"/>
              <a:t>mocsoktól </a:t>
            </a:r>
            <a:r>
              <a:rPr lang="hu-HU" dirty="0"/>
              <a:t>a rossz higiéniai körülmények, a rossz szellőzés, a csatornázás és a megfelelő vízellátás </a:t>
            </a:r>
            <a:r>
              <a:rPr lang="hu-HU" dirty="0" smtClean="0"/>
              <a:t>hiánya miatt. </a:t>
            </a:r>
            <a:endParaRPr lang="hu-HU" dirty="0"/>
          </a:p>
        </p:txBody>
      </p:sp>
      <p:pic>
        <p:nvPicPr>
          <p:cNvPr id="1026" name="Picture 2" descr="G:\Pendrive 16\104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2290" r="18588" b="1826"/>
          <a:stretch/>
        </p:blipFill>
        <p:spPr bwMode="auto">
          <a:xfrm>
            <a:off x="2411760" y="1819275"/>
            <a:ext cx="387667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image035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" r="1445" b="4898"/>
          <a:stretch/>
        </p:blipFill>
        <p:spPr bwMode="auto">
          <a:xfrm>
            <a:off x="626608" y="1545754"/>
            <a:ext cx="7807933" cy="40412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églalap 7"/>
          <p:cNvSpPr/>
          <p:nvPr/>
        </p:nvSpPr>
        <p:spPr>
          <a:xfrm>
            <a:off x="558046" y="769441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urbanizációs </a:t>
            </a:r>
            <a:r>
              <a:rPr lang="hu-HU" dirty="0"/>
              <a:t>folyamatok </a:t>
            </a:r>
            <a:r>
              <a:rPr lang="hu-HU" dirty="0" smtClean="0"/>
              <a:t>során a </a:t>
            </a:r>
            <a:r>
              <a:rPr lang="hu-HU" dirty="0"/>
              <a:t>nagy népsűrűség és a megnövekedett szállítási igények miatt a városi lovak száma is megszaporodott.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599546" y="566124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 </a:t>
            </a:r>
            <a:r>
              <a:rPr lang="hu-HU" dirty="0"/>
              <a:t>átlagos városi ló évente 1,4 tonna zabot és 2,4 tonna szénát fogyasztott el. </a:t>
            </a:r>
            <a:r>
              <a:rPr lang="hu-HU" dirty="0" smtClean="0"/>
              <a:t>1898-ra </a:t>
            </a:r>
            <a:r>
              <a:rPr lang="hu-HU" dirty="0"/>
              <a:t>a New York-i lovak naponta (!) 2.000.000 kiló trágyát és 1.000.000 liter vizeletet hagytak maguk után az utcakövön!</a:t>
            </a:r>
          </a:p>
        </p:txBody>
      </p:sp>
    </p:spTree>
    <p:extLst>
      <p:ext uri="{BB962C8B-B14F-4D97-AF65-F5344CB8AC3E}">
        <p14:creationId xmlns:p14="http://schemas.microsoft.com/office/powerpoint/2010/main" val="1908880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  <p:bldP spid="9" grpId="3"/>
      <p:bldP spid="9" grpId="4"/>
      <p:bldP spid="8" grpId="0"/>
      <p:bldP spid="8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35073" y="858307"/>
            <a:ext cx="8704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XIX. század a szén korszaka volt. Az ipari forradalmat a széntüzelésű gőzgépek elterjedése indította be.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871799" y="11843"/>
            <a:ext cx="5003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latin typeface="Monotype Corsiva" pitchFamily="66" charset="0"/>
              </a:rPr>
              <a:t>Az első ipari forradalom</a:t>
            </a:r>
            <a:endParaRPr lang="hu-HU" sz="4400" b="1" dirty="0">
              <a:latin typeface="Monotype Corsiva" pitchFamily="66" charset="0"/>
            </a:endParaRPr>
          </a:p>
        </p:txBody>
      </p:sp>
      <p:pic>
        <p:nvPicPr>
          <p:cNvPr id="25" name="Picture 3" descr="G:\Pendrive 15\g_3260667_gettyimageshungary_eza-1024x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9" y="1422058"/>
            <a:ext cx="5895695" cy="45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:\Pendrive 15\ccdbzntxiaa_p6y-620x4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88" y="1556792"/>
            <a:ext cx="6718515" cy="44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églalap 26"/>
          <p:cNvSpPr/>
          <p:nvPr/>
        </p:nvSpPr>
        <p:spPr>
          <a:xfrm>
            <a:off x="199955" y="5993526"/>
            <a:ext cx="8591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</a:t>
            </a:r>
            <a:r>
              <a:rPr lang="hu-HU" dirty="0"/>
              <a:t>1860-as években fémipari üzemek virágzása idején körülbelül 400 kémény okádta a füstöt Angliában. </a:t>
            </a:r>
            <a:r>
              <a:rPr lang="hu-HU" dirty="0" smtClean="0"/>
              <a:t>A </a:t>
            </a:r>
            <a:r>
              <a:rPr lang="hu-HU" dirty="0"/>
              <a:t>légköri szén-dioxid mennyisége folyamatosan nőni </a:t>
            </a:r>
            <a:r>
              <a:rPr lang="hu-HU" dirty="0" smtClean="0"/>
              <a:t>kezdett.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5224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5306" y="803097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</a:t>
            </a:r>
            <a:r>
              <a:rPr lang="hu-HU" dirty="0"/>
              <a:t>XX. század már a szénhidrogének (olaj és földgáz) korszakát </a:t>
            </a:r>
            <a:r>
              <a:rPr lang="hu-HU" dirty="0" smtClean="0"/>
              <a:t>hozta el.</a:t>
            </a:r>
            <a:endParaRPr lang="hu-HU" dirty="0"/>
          </a:p>
        </p:txBody>
      </p:sp>
      <p:sp>
        <p:nvSpPr>
          <p:cNvPr id="5" name="Alcím 2"/>
          <p:cNvSpPr txBox="1">
            <a:spLocks/>
          </p:cNvSpPr>
          <p:nvPr/>
        </p:nvSpPr>
        <p:spPr bwMode="auto">
          <a:xfrm>
            <a:off x="337989" y="1556792"/>
            <a:ext cx="502912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hu-HU" sz="1800" dirty="0" smtClean="0">
                <a:cs typeface="Calibri" pitchFamily="34" charset="0"/>
              </a:rPr>
              <a:t>1876 – Nikolaus August Otto  kifejleszti a négyütemű benzinmotort. Földgázból </a:t>
            </a:r>
            <a:r>
              <a:rPr lang="hu-HU" sz="1800" dirty="0">
                <a:cs typeface="Calibri" pitchFamily="34" charset="0"/>
              </a:rPr>
              <a:t>és kőolajból készült benzinnel volt üzemeltethető.</a:t>
            </a:r>
          </a:p>
          <a:p>
            <a:pPr marL="0" indent="0" eaLnBrk="1" hangingPunct="1">
              <a:buNone/>
            </a:pPr>
            <a:endParaRPr lang="hu-HU" sz="1800" dirty="0" smtClean="0">
              <a:cs typeface="Calibri" pitchFamily="34" charset="0"/>
            </a:endParaRPr>
          </a:p>
        </p:txBody>
      </p:sp>
      <p:pic>
        <p:nvPicPr>
          <p:cNvPr id="6" name="Picture 2" descr="C:\Dokumentumok\2013\Előadás\01\4-Stroke-Engin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32" y="1941439"/>
            <a:ext cx="1305865" cy="28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1547664" y="236"/>
            <a:ext cx="5646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latin typeface="Monotype Corsiva" pitchFamily="66" charset="0"/>
              </a:rPr>
              <a:t>A második ipari forradalom</a:t>
            </a:r>
            <a:endParaRPr lang="hu-HU" sz="4400" b="1" dirty="0">
              <a:latin typeface="Monotype Corsiva" pitchFamily="66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37989" y="3693225"/>
            <a:ext cx="4716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1914 - Henry </a:t>
            </a:r>
            <a:r>
              <a:rPr lang="hu-HU" dirty="0"/>
              <a:t>Ford </a:t>
            </a:r>
            <a:r>
              <a:rPr lang="hu-HU" dirty="0" smtClean="0"/>
              <a:t>létrehozza </a:t>
            </a:r>
            <a:r>
              <a:rPr lang="hu-HU" dirty="0"/>
              <a:t>a </a:t>
            </a:r>
            <a:r>
              <a:rPr lang="hu-HU" dirty="0" smtClean="0"/>
              <a:t>futószalagos gyártósort.</a:t>
            </a:r>
            <a:r>
              <a:rPr lang="hu-HU" dirty="0"/>
              <a:t> </a:t>
            </a:r>
            <a:r>
              <a:rPr lang="hu-HU" dirty="0" smtClean="0"/>
              <a:t>Megindul az autók tömeggyártása.</a:t>
            </a:r>
            <a:endParaRPr lang="hu-HU" dirty="0"/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345306" y="2492896"/>
            <a:ext cx="4929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u-HU" dirty="0" smtClean="0"/>
              <a:t>1892 </a:t>
            </a:r>
            <a:r>
              <a:rPr lang="hu-HU" dirty="0"/>
              <a:t>– </a:t>
            </a:r>
            <a:r>
              <a:rPr lang="hu-HU" dirty="0" smtClean="0"/>
              <a:t>Rudolf Diesel feltalálja a róla elnevezett motort, amely levegőt sűrít össze olyan mértékben, hogy a keletkezett hő meggyújtja a befecskendezett gázolajat (olcsóbb üzemanyag). </a:t>
            </a:r>
            <a:endParaRPr lang="hu-HU" dirty="0"/>
          </a:p>
        </p:txBody>
      </p:sp>
      <p:pic>
        <p:nvPicPr>
          <p:cNvPr id="14" name="Picture 2" descr="C:\Dokumentumok\2013\Előadás\01\Diesel_Engine_(4_cycle_running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31" y="1821061"/>
            <a:ext cx="1522423" cy="295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ép 16" descr="1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/>
          <a:stretch/>
        </p:blipFill>
        <p:spPr bwMode="auto">
          <a:xfrm>
            <a:off x="899591" y="4509120"/>
            <a:ext cx="3206455" cy="190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szép képek t-modell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93" y="1484784"/>
            <a:ext cx="3480605" cy="274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Kép 15"/>
          <p:cNvPicPr/>
          <p:nvPr/>
        </p:nvPicPr>
        <p:blipFill rotWithShape="1">
          <a:blip r:embed="rId7"/>
          <a:srcRect l="37230" t="37406" r="29225" b="33522"/>
          <a:stretch/>
        </p:blipFill>
        <p:spPr bwMode="auto">
          <a:xfrm>
            <a:off x="5095378" y="4446813"/>
            <a:ext cx="3563371" cy="193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5717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https://dl.dropboxusercontent.com/u/23086543/neon/neon_elemei/207045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38" y="1178864"/>
            <a:ext cx="3966543" cy="508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Miközben a háttérben a nagyobb acélművek okádják a füstöt magukból, az előtérben egy munkás egy illegális acélkohóban dolgozik valahol Kína Belső-Mongólia tartományában. Bár az egy főre eső légszennyezésben elmarad a fejlett államoktól, abszolút értéken Kína bocsátja ki a legtöbb káros anyagot a világon. 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24" y="2272308"/>
            <a:ext cx="5760720" cy="38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Dokumentumok\2015\Múzeumok éjszakája\DSCN91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r="11516"/>
          <a:stretch/>
        </p:blipFill>
        <p:spPr bwMode="auto">
          <a:xfrm>
            <a:off x="4765540" y="2119010"/>
            <a:ext cx="3756518" cy="35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ép 7" descr="http://www.hirlapom.hu/assets/userfiles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1" y="1733501"/>
            <a:ext cx="4473486" cy="331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0532" r="3947" b="5612"/>
          <a:stretch>
            <a:fillRect/>
          </a:stretch>
        </p:blipFill>
        <p:spPr bwMode="auto">
          <a:xfrm>
            <a:off x="589075" y="2310836"/>
            <a:ext cx="4056063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F:\20130521-villanykorte-szazeves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21051" b="12437"/>
          <a:stretch>
            <a:fillRect/>
          </a:stretch>
        </p:blipFill>
        <p:spPr bwMode="auto">
          <a:xfrm>
            <a:off x="966982" y="1748860"/>
            <a:ext cx="2675106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9" y="1628800"/>
            <a:ext cx="4572000" cy="3933825"/>
          </a:xfrm>
          <a:prstGeom prst="rect">
            <a:avLst/>
          </a:prstGeom>
        </p:spPr>
      </p:pic>
      <p:pic>
        <p:nvPicPr>
          <p:cNvPr id="11" name="Kép 10"/>
          <p:cNvPicPr/>
          <p:nvPr/>
        </p:nvPicPr>
        <p:blipFill rotWithShape="1">
          <a:blip r:embed="rId9"/>
          <a:srcRect l="36087" t="29275" r="27827" b="17869"/>
          <a:stretch/>
        </p:blipFill>
        <p:spPr bwMode="auto">
          <a:xfrm>
            <a:off x="502991" y="1846443"/>
            <a:ext cx="3644640" cy="3336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Kép 22" descr="http://3.bp.blogspot.com/-5nJ7m1GyNQY/Uy82uCZTNxI/AAAAAAAAABk/j6ps8yX_gTY/s1600/urbaniz%C3%A1cio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88839"/>
            <a:ext cx="5678339" cy="425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http://www.ferrovent.com/res/images/kep2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98" y="2276872"/>
            <a:ext cx="3362960" cy="252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http://tudatosvasarlo.hu/sites/tudatosvasarlo.hu/files/imagecache/lead_utani_kep/after_lead/e-waste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97" y="2198474"/>
            <a:ext cx="3761675" cy="280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5" descr="http://innoteka.hu/images/site/201308/image137569831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00" y="1870454"/>
            <a:ext cx="38131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ím 1"/>
          <p:cNvSpPr txBox="1">
            <a:spLocks/>
          </p:cNvSpPr>
          <p:nvPr/>
        </p:nvSpPr>
        <p:spPr bwMode="auto">
          <a:xfrm>
            <a:off x="817202" y="0"/>
            <a:ext cx="7704856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</a:rPr>
              <a:t>Az elektromosság felfedezése</a:t>
            </a:r>
          </a:p>
        </p:txBody>
      </p:sp>
      <p:sp>
        <p:nvSpPr>
          <p:cNvPr id="25" name="Téglalap 24"/>
          <p:cNvSpPr/>
          <p:nvPr/>
        </p:nvSpPr>
        <p:spPr>
          <a:xfrm>
            <a:off x="467545" y="2968463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Fényszennyezés:</a:t>
            </a:r>
            <a:r>
              <a:rPr lang="hu-HU" dirty="0"/>
              <a:t> megzavarja az éjszakai </a:t>
            </a:r>
            <a:r>
              <a:rPr lang="hu-HU" dirty="0" smtClean="0"/>
              <a:t>állatokat és felborítja az emberek életritmusát.</a:t>
            </a:r>
            <a:endParaRPr lang="hu-HU" dirty="0"/>
          </a:p>
        </p:txBody>
      </p:sp>
      <p:sp>
        <p:nvSpPr>
          <p:cNvPr id="24" name="Téglalap 8"/>
          <p:cNvSpPr>
            <a:spLocks noChangeArrowheads="1"/>
          </p:cNvSpPr>
          <p:nvPr/>
        </p:nvSpPr>
        <p:spPr bwMode="auto">
          <a:xfrm>
            <a:off x="348989" y="1205945"/>
            <a:ext cx="8064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dirty="0"/>
              <a:t>A villamos energia rohamosan elterjedt a háztartásokban, a városi közlekedésben, valamint a nagyvasúti vontatásban.</a:t>
            </a:r>
          </a:p>
        </p:txBody>
      </p:sp>
      <p:sp>
        <p:nvSpPr>
          <p:cNvPr id="12" name="Téglalap 1"/>
          <p:cNvSpPr>
            <a:spLocks noChangeArrowheads="1"/>
          </p:cNvSpPr>
          <p:nvPr/>
        </p:nvSpPr>
        <p:spPr bwMode="auto">
          <a:xfrm>
            <a:off x="356863" y="813833"/>
            <a:ext cx="8367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dirty="0"/>
              <a:t>A XIX. </a:t>
            </a:r>
            <a:r>
              <a:rPr lang="hu-HU" dirty="0" smtClean="0"/>
              <a:t>század </a:t>
            </a:r>
            <a:r>
              <a:rPr lang="hu-HU" dirty="0"/>
              <a:t>első felében kezdtek foglalkozni a mágneses és elektromos jelenségekkel. </a:t>
            </a:r>
          </a:p>
        </p:txBody>
      </p:sp>
      <p:sp>
        <p:nvSpPr>
          <p:cNvPr id="10" name="Téglalap 9"/>
          <p:cNvSpPr/>
          <p:nvPr/>
        </p:nvSpPr>
        <p:spPr>
          <a:xfrm>
            <a:off x="348989" y="5775820"/>
            <a:ext cx="4444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1983: IBM PC/XT Intel 8088 </a:t>
            </a:r>
            <a:r>
              <a:rPr lang="hu-HU" dirty="0" smtClean="0"/>
              <a:t>CPU megjelenése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257659" y="2712948"/>
            <a:ext cx="29697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Egy 1000 MW-os korszerű szénerőmű </a:t>
            </a:r>
            <a:r>
              <a:rPr lang="hu-HU" dirty="0" smtClean="0"/>
              <a:t>éves </a:t>
            </a:r>
            <a:r>
              <a:rPr lang="hu-HU" dirty="0"/>
              <a:t>kibocsátása: </a:t>
            </a:r>
            <a:endParaRPr lang="hu-HU" dirty="0" smtClean="0"/>
          </a:p>
          <a:p>
            <a:r>
              <a:rPr lang="hu-HU" dirty="0" smtClean="0"/>
              <a:t>6.500.000 </a:t>
            </a:r>
            <a:r>
              <a:rPr lang="hu-HU" dirty="0"/>
              <a:t>tonna CO</a:t>
            </a:r>
            <a:r>
              <a:rPr lang="hu-HU" baseline="-25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4.500 </a:t>
            </a:r>
            <a:r>
              <a:rPr lang="hu-HU" dirty="0"/>
              <a:t>tonna NO</a:t>
            </a:r>
            <a:r>
              <a:rPr lang="hu-HU" baseline="-25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900 </a:t>
            </a:r>
            <a:r>
              <a:rPr lang="hu-HU" dirty="0"/>
              <a:t>tonna SO</a:t>
            </a:r>
            <a:r>
              <a:rPr lang="hu-HU" baseline="-25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400 </a:t>
            </a:r>
            <a:r>
              <a:rPr lang="hu-HU" dirty="0"/>
              <a:t>tonna </a:t>
            </a:r>
            <a:r>
              <a:rPr lang="hu-HU" dirty="0" smtClean="0"/>
              <a:t>nehézfém.</a:t>
            </a:r>
            <a:endParaRPr lang="hu-HU" dirty="0"/>
          </a:p>
        </p:txBody>
      </p:sp>
      <p:sp>
        <p:nvSpPr>
          <p:cNvPr id="17" name="Téglalap 16"/>
          <p:cNvSpPr/>
          <p:nvPr/>
        </p:nvSpPr>
        <p:spPr>
          <a:xfrm>
            <a:off x="318741" y="1804173"/>
            <a:ext cx="5862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</a:t>
            </a:r>
            <a:r>
              <a:rPr lang="hu-HU" dirty="0"/>
              <a:t>szén </a:t>
            </a:r>
            <a:r>
              <a:rPr lang="hu-HU" dirty="0" smtClean="0"/>
              <a:t>szerepe </a:t>
            </a:r>
            <a:r>
              <a:rPr lang="hu-HU" dirty="0"/>
              <a:t>az áramtermelésben, még ma is számottevő.</a:t>
            </a:r>
          </a:p>
        </p:txBody>
      </p:sp>
      <p:sp>
        <p:nvSpPr>
          <p:cNvPr id="2" name="Téglalap 1"/>
          <p:cNvSpPr/>
          <p:nvPr/>
        </p:nvSpPr>
        <p:spPr>
          <a:xfrm>
            <a:off x="5800327" y="6301889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Calibri" pitchFamily="34" charset="0"/>
              </a:rPr>
              <a:t>1898 - neoncső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512758" y="6117223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1879 - izzólámpa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159595" y="5522349"/>
            <a:ext cx="282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1867 – elektromos forgógép</a:t>
            </a:r>
          </a:p>
        </p:txBody>
      </p:sp>
      <p:sp>
        <p:nvSpPr>
          <p:cNvPr id="5" name="Téglalap 4"/>
          <p:cNvSpPr/>
          <p:nvPr/>
        </p:nvSpPr>
        <p:spPr>
          <a:xfrm>
            <a:off x="5491495" y="5743597"/>
            <a:ext cx="2273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1885 – transzformátor</a:t>
            </a:r>
          </a:p>
        </p:txBody>
      </p:sp>
      <p:pic>
        <p:nvPicPr>
          <p:cNvPr id="27" name="Kép 26" descr="Van egy lista arról, melyik telefonokra ne izgulj rá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1" y="1102969"/>
            <a:ext cx="8685038" cy="488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48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850"/>
                            </p:stCondLst>
                            <p:childTnLst>
                              <p:par>
                                <p:cTn id="1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850"/>
                            </p:stCondLst>
                            <p:childTnLst>
                              <p:par>
                                <p:cTn id="1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w)" to="(-ppt_w*2)" calcmode="lin" valueType="num">
                                      <p:cBhvr rctx="PPT">
                                        <p:cTn id="142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3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"/>
                            </p:stCondLst>
                            <p:childTnLst>
                              <p:par>
                                <p:cTn id="26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4" grpId="0"/>
      <p:bldP spid="24" grpId="1"/>
      <p:bldP spid="24" grpId="2"/>
      <p:bldP spid="12" grpId="0"/>
      <p:bldP spid="12" grpId="1"/>
      <p:bldP spid="12" grpId="2"/>
      <p:bldP spid="10" grpId="0"/>
      <p:bldP spid="10" grpId="1"/>
      <p:bldP spid="16" grpId="0"/>
      <p:bldP spid="16" grpId="1"/>
      <p:bldP spid="17" grpId="2"/>
      <p:bldP spid="17" grpId="3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endrive 15\19cq14iiheh6d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3"/>
            <a:ext cx="828092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http://m.blog.hu/le/lenyeg/image/hiroshima/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9135"/>
            <a:ext cx="3844670" cy="498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i1119.photobucket.com/albums/k629/saturnus83/Nagasak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61" y="854934"/>
            <a:ext cx="3952998" cy="4991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ím 1"/>
          <p:cNvSpPr txBox="1">
            <a:spLocks/>
          </p:cNvSpPr>
          <p:nvPr/>
        </p:nvSpPr>
        <p:spPr bwMode="auto">
          <a:xfrm>
            <a:off x="1386009" y="0"/>
            <a:ext cx="64087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</a:rPr>
              <a:t>Radioaktív szennyezés</a:t>
            </a:r>
          </a:p>
        </p:txBody>
      </p:sp>
      <p:sp>
        <p:nvSpPr>
          <p:cNvPr id="7" name="Téglalap 6"/>
          <p:cNvSpPr/>
          <p:nvPr/>
        </p:nvSpPr>
        <p:spPr>
          <a:xfrm>
            <a:off x="565479" y="594672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Szomorú történelmi tény, hogy a nukleáris energia atombombaként mutatkozott be az emberiségnek.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3150061" y="5476761"/>
            <a:ext cx="223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1946 </a:t>
            </a:r>
            <a:r>
              <a:rPr lang="hu-HU" dirty="0" smtClean="0"/>
              <a:t>- Bikini szigetek </a:t>
            </a:r>
            <a:endParaRPr lang="hu-HU" dirty="0"/>
          </a:p>
        </p:txBody>
      </p:sp>
      <p:pic>
        <p:nvPicPr>
          <p:cNvPr id="15" name="kep12300217" descr="http://kep.index.hu/1/0/1230/12300/123008/12300869_f7ffcfd3db239b7bd251a38534482371_wm.jpg">
            <a:hlinkClick r:id="rId5" tgtFrame="&quot;galesz12300217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80" y="887121"/>
            <a:ext cx="3431667" cy="458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Kép 15" descr="GettyImages-11349333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" y="990270"/>
            <a:ext cx="8550771" cy="4490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78975" y="5846093"/>
            <a:ext cx="8622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Bikini-atollnál 1946 és 1958 között összesen 23 kísérleti atomrobbantást hajtottak </a:t>
            </a:r>
            <a:r>
              <a:rPr lang="hu-HU" dirty="0" smtClean="0"/>
              <a:t>végre.</a:t>
            </a:r>
            <a:endParaRPr lang="hu-HU" dirty="0"/>
          </a:p>
        </p:txBody>
      </p:sp>
      <p:sp>
        <p:nvSpPr>
          <p:cNvPr id="17" name="Téglalap 16"/>
          <p:cNvSpPr/>
          <p:nvPr/>
        </p:nvSpPr>
        <p:spPr>
          <a:xfrm>
            <a:off x="1187624" y="6329065"/>
            <a:ext cx="7041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Atomkísérlet </a:t>
            </a:r>
            <a:r>
              <a:rPr lang="hu-HU" dirty="0"/>
              <a:t>a </a:t>
            </a:r>
            <a:r>
              <a:rPr lang="hu-HU" dirty="0" err="1"/>
              <a:t>Muroroa-atollnál</a:t>
            </a:r>
            <a:r>
              <a:rPr lang="hu-HU" dirty="0"/>
              <a:t>. </a:t>
            </a:r>
            <a:r>
              <a:rPr lang="hu-HU" dirty="0" smtClean="0"/>
              <a:t>Legalább 175 kísérletet hajtottak végre.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57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2"/>
      <p:bldP spid="3" grpId="0"/>
      <p:bldP spid="3" grpId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338511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1986 április 26. – Csernobil - reaktor baleset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292080" y="1248345"/>
            <a:ext cx="3566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2011 március 11. - </a:t>
            </a:r>
            <a:r>
              <a:rPr lang="hu-HU" dirty="0" err="1" smtClean="0"/>
              <a:t>Fukusima</a:t>
            </a:r>
            <a:r>
              <a:rPr lang="hu-HU" dirty="0" smtClean="0"/>
              <a:t> – atomkatasztrófa.  Földrengés </a:t>
            </a:r>
            <a:r>
              <a:rPr lang="hu-HU" dirty="0"/>
              <a:t>majd az ezt követő </a:t>
            </a:r>
            <a:r>
              <a:rPr lang="hu-HU" dirty="0" err="1"/>
              <a:t>cunami</a:t>
            </a:r>
            <a:r>
              <a:rPr lang="hu-HU" dirty="0"/>
              <a:t>, okozta a katasztrófát.</a:t>
            </a:r>
          </a:p>
        </p:txBody>
      </p:sp>
      <p:sp>
        <p:nvSpPr>
          <p:cNvPr id="6" name="Téglalap 5"/>
          <p:cNvSpPr/>
          <p:nvPr/>
        </p:nvSpPr>
        <p:spPr>
          <a:xfrm>
            <a:off x="5292080" y="2738536"/>
            <a:ext cx="33623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Elsődlegesen a levegő, másrészről a talaj, valamint a talaj- és tengervíz szennyeződött. A földmintákban magas dózisú rákkeltő izotópokat mutattak ki, így céziumot, tríciumot, stronciumot. Az elmúlt több mint két évben becslések szerint naponta körülbelül 300 tonna radioaktív víz szivárgott a Csendes-óceánba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292080" y="2276872"/>
            <a:ext cx="3491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Becslések szerint közel 6 tonna urándioxid és szilárd hasadási termék szabadult </a:t>
            </a:r>
            <a:r>
              <a:rPr lang="hu-HU" dirty="0" smtClean="0"/>
              <a:t>ki, </a:t>
            </a:r>
            <a:r>
              <a:rPr lang="hu-HU" dirty="0"/>
              <a:t>továbbá gáz és apró részecskék formájában </a:t>
            </a:r>
            <a:r>
              <a:rPr lang="hu-HU" dirty="0" smtClean="0"/>
              <a:t>főleg xenon, kripton</a:t>
            </a:r>
            <a:r>
              <a:rPr lang="hu-HU" dirty="0"/>
              <a:t>, jód, tellúr és </a:t>
            </a:r>
            <a:r>
              <a:rPr lang="hu-HU" dirty="0" smtClean="0"/>
              <a:t>cézium. </a:t>
            </a:r>
            <a:r>
              <a:rPr lang="hu-HU" dirty="0"/>
              <a:t>Ezek nagy része erősen radioaktív volt.</a:t>
            </a:r>
          </a:p>
        </p:txBody>
      </p:sp>
      <p:pic>
        <p:nvPicPr>
          <p:cNvPr id="8" name="Kép 7" descr="http://www.parameter.sk/sites/default/files/photos/promoted/fuku_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2202" r="2243" b="2198"/>
          <a:stretch/>
        </p:blipFill>
        <p:spPr bwMode="auto">
          <a:xfrm>
            <a:off x="323528" y="1556792"/>
            <a:ext cx="4794429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http://blog.rainbownet.ch/bilder/tchernobyl-reaktor-katastroph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2" y="1248345"/>
            <a:ext cx="4400550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ím 1"/>
          <p:cNvSpPr txBox="1">
            <a:spLocks/>
          </p:cNvSpPr>
          <p:nvPr/>
        </p:nvSpPr>
        <p:spPr bwMode="auto">
          <a:xfrm>
            <a:off x="1386009" y="0"/>
            <a:ext cx="64087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</a:rPr>
              <a:t>Nukleáris katasztrófák</a:t>
            </a:r>
          </a:p>
        </p:txBody>
      </p:sp>
    </p:spTree>
    <p:extLst>
      <p:ext uri="{BB962C8B-B14F-4D97-AF65-F5344CB8AC3E}">
        <p14:creationId xmlns:p14="http://schemas.microsoft.com/office/powerpoint/2010/main" val="37955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1"/>
      <p:bldP spid="7" grpId="0"/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1" y="808602"/>
            <a:ext cx="4552950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4970333" y="3021052"/>
            <a:ext cx="3629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hagyományos </a:t>
            </a:r>
            <a:r>
              <a:rPr lang="hu-HU" dirty="0"/>
              <a:t>marhahús </a:t>
            </a:r>
            <a:r>
              <a:rPr lang="hu-HU" dirty="0" smtClean="0"/>
              <a:t>1kg-jának </a:t>
            </a:r>
            <a:r>
              <a:rPr lang="hu-HU" dirty="0"/>
              <a:t>előállítása ugyanannyi </a:t>
            </a:r>
            <a:r>
              <a:rPr lang="hu-HU" dirty="0" smtClean="0"/>
              <a:t>szén-dioxid kibocsátással </a:t>
            </a:r>
            <a:r>
              <a:rPr lang="hu-HU" dirty="0"/>
              <a:t>jár, mint személyautóval </a:t>
            </a:r>
            <a:r>
              <a:rPr lang="hu-HU" dirty="0" smtClean="0"/>
              <a:t>70,6 </a:t>
            </a:r>
            <a:r>
              <a:rPr lang="hu-HU" dirty="0"/>
              <a:t>km vezetés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1kg </a:t>
            </a:r>
            <a:r>
              <a:rPr lang="hu-HU" dirty="0"/>
              <a:t>hagyományosan előállított sajt 71,4 km vezetésre jön ki, míg </a:t>
            </a:r>
            <a:r>
              <a:rPr lang="hu-HU" dirty="0" smtClean="0"/>
              <a:t>1kg </a:t>
            </a:r>
            <a:r>
              <a:rPr lang="hu-HU" dirty="0"/>
              <a:t>sertéshús 25,8 km vezetésnek felel </a:t>
            </a:r>
            <a:r>
              <a:rPr lang="hu-HU" dirty="0" smtClean="0"/>
              <a:t>meg.</a:t>
            </a:r>
            <a:endParaRPr lang="hu-HU" dirty="0"/>
          </a:p>
        </p:txBody>
      </p:sp>
      <p:pic>
        <p:nvPicPr>
          <p:cNvPr id="4" name="Kép 3" descr="http://portal.debrecen.hu/upload/Image/Cikkkepek/Hirek/Helyihirek/2007/oktober/kombaj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696" y="1628800"/>
            <a:ext cx="4330899" cy="32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http://m.blog.hu/ka/kapanyel/image/m%C5%B1tr%C3%A1gy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923" y="1920739"/>
            <a:ext cx="39964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4965550" y="1628800"/>
            <a:ext cx="3638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metánnál sokkal jelentősebb a </a:t>
            </a:r>
            <a:r>
              <a:rPr lang="hu-HU" dirty="0" err="1"/>
              <a:t>dinitrogén-oxid</a:t>
            </a:r>
            <a:r>
              <a:rPr lang="hu-HU" dirty="0"/>
              <a:t>, amelynek üvegházhatása 310-szer nagyobb, mint a szén-dioxidé. </a:t>
            </a:r>
          </a:p>
        </p:txBody>
      </p:sp>
      <p:sp>
        <p:nvSpPr>
          <p:cNvPr id="7" name="Téglalap 6"/>
          <p:cNvSpPr/>
          <p:nvPr/>
        </p:nvSpPr>
        <p:spPr>
          <a:xfrm>
            <a:off x="4971627" y="3129316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kibocsátás mintegy 67,7%-áért a mezőgazdaság a felelős. N</a:t>
            </a:r>
            <a:r>
              <a:rPr lang="hu-HU" baseline="-25000" dirty="0"/>
              <a:t>2</a:t>
            </a:r>
            <a:r>
              <a:rPr lang="hu-HU" dirty="0"/>
              <a:t>O a mezőgazdasági talajokból kerül elsősorban a </a:t>
            </a:r>
            <a:r>
              <a:rPr lang="hu-HU" dirty="0" smtClean="0"/>
              <a:t>légkörbe nitrogén </a:t>
            </a:r>
            <a:r>
              <a:rPr lang="hu-HU" dirty="0"/>
              <a:t>alapú </a:t>
            </a:r>
            <a:r>
              <a:rPr lang="hu-HU" dirty="0" smtClean="0"/>
              <a:t>műtrágyázással.</a:t>
            </a:r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179512" y="-3929"/>
            <a:ext cx="8784976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b="1" dirty="0" smtClean="0">
                <a:latin typeface="Monotype Corsiva" pitchFamily="66" charset="0"/>
              </a:rPr>
              <a:t>A mezőgazdaság környezetszennyezése</a:t>
            </a:r>
          </a:p>
        </p:txBody>
      </p:sp>
      <p:sp>
        <p:nvSpPr>
          <p:cNvPr id="21" name="Téglalap 20"/>
          <p:cNvSpPr/>
          <p:nvPr/>
        </p:nvSpPr>
        <p:spPr>
          <a:xfrm>
            <a:off x="4965128" y="1628799"/>
            <a:ext cx="3833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Azt sem lenne szabad figyelmen kívül hagyni, hogy </a:t>
            </a:r>
            <a:r>
              <a:rPr lang="hu-HU" dirty="0" smtClean="0"/>
              <a:t>egyes élelmiszerek </a:t>
            </a:r>
            <a:r>
              <a:rPr lang="hu-HU" dirty="0"/>
              <a:t>előállítása </a:t>
            </a:r>
            <a:r>
              <a:rPr lang="hu-HU" dirty="0" smtClean="0"/>
              <a:t>milyen környezeti károkat okoz.</a:t>
            </a:r>
            <a:endParaRPr lang="hu-HU" dirty="0"/>
          </a:p>
        </p:txBody>
      </p:sp>
      <p:pic>
        <p:nvPicPr>
          <p:cNvPr id="10" name="Kép 9" descr="http://www.agroinform.com/data/cikk/1/6230/cikk_16230/agroinform_20140819095016_shutterstock_19813486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62880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5475834" y="3387264"/>
            <a:ext cx="3323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 </a:t>
            </a:r>
            <a:r>
              <a:rPr lang="hu-HU" dirty="0"/>
              <a:t>tejelő tehén </a:t>
            </a:r>
            <a:r>
              <a:rPr lang="hu-HU" dirty="0" smtClean="0"/>
              <a:t>évente 90-110</a:t>
            </a:r>
            <a:r>
              <a:rPr lang="hu-HU" dirty="0"/>
              <a:t> kg </a:t>
            </a:r>
            <a:r>
              <a:rPr lang="hu-HU" dirty="0" smtClean="0"/>
              <a:t>metán kibocsátásával járul  hozzá a </a:t>
            </a:r>
            <a:r>
              <a:rPr lang="hu-HU" dirty="0"/>
              <a:t>légkör </a:t>
            </a:r>
            <a:r>
              <a:rPr lang="hu-HU" dirty="0" smtClean="0"/>
              <a:t>üvegházhatású gáz tartalmához.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5473577" y="1920739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tehenek </a:t>
            </a:r>
            <a:r>
              <a:rPr lang="hu-HU" dirty="0"/>
              <a:t>és más kérődző állatok böfögésükkel és bélgáz-kibocsátásukkal hozzájárulnak az éghajlat </a:t>
            </a:r>
            <a:r>
              <a:rPr lang="hu-HU" dirty="0" smtClean="0"/>
              <a:t>felmelegedéséhez.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24908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  <p:bldP spid="6" grpId="0"/>
      <p:bldP spid="6" grpId="1"/>
      <p:bldP spid="6" grpId="2"/>
      <p:bldP spid="7" grpId="0"/>
      <p:bldP spid="7" grpId="1"/>
      <p:bldP spid="21" grpId="0"/>
      <p:bldP spid="21" grpId="2"/>
      <p:bldP spid="21" grpId="3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1141</Words>
  <Application>Microsoft Office PowerPoint</Application>
  <PresentationFormat>Diavetítés a képernyőre (4:3 oldalarány)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Z1728</dc:creator>
  <cp:lastModifiedBy>Z1728</cp:lastModifiedBy>
  <cp:revision>487</cp:revision>
  <dcterms:created xsi:type="dcterms:W3CDTF">2014-11-17T17:39:43Z</dcterms:created>
  <dcterms:modified xsi:type="dcterms:W3CDTF">2017-04-24T13:25:41Z</dcterms:modified>
</cp:coreProperties>
</file>